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0"/>
  </p:notesMasterIdLst>
  <p:sldIdLst>
    <p:sldId id="263" r:id="rId2"/>
    <p:sldId id="374" r:id="rId3"/>
    <p:sldId id="375" r:id="rId4"/>
    <p:sldId id="366" r:id="rId5"/>
    <p:sldId id="497" r:id="rId6"/>
    <p:sldId id="404" r:id="rId7"/>
    <p:sldId id="406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07" r:id="rId16"/>
    <p:sldId id="416" r:id="rId17"/>
    <p:sldId id="417" r:id="rId18"/>
    <p:sldId id="418" r:id="rId19"/>
    <p:sldId id="419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20" r:id="rId32"/>
    <p:sldId id="432" r:id="rId33"/>
    <p:sldId id="433" r:id="rId34"/>
    <p:sldId id="434" r:id="rId35"/>
    <p:sldId id="43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08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4" r:id="rId52"/>
    <p:sldId id="443" r:id="rId53"/>
    <p:sldId id="445" r:id="rId54"/>
    <p:sldId id="446" r:id="rId55"/>
    <p:sldId id="447" r:id="rId56"/>
    <p:sldId id="448" r:id="rId57"/>
    <p:sldId id="450" r:id="rId58"/>
    <p:sldId id="451" r:id="rId59"/>
    <p:sldId id="452" r:id="rId60"/>
    <p:sldId id="453" r:id="rId61"/>
    <p:sldId id="449" r:id="rId62"/>
    <p:sldId id="455" r:id="rId63"/>
    <p:sldId id="456" r:id="rId64"/>
    <p:sldId id="457" r:id="rId65"/>
    <p:sldId id="454" r:id="rId66"/>
    <p:sldId id="460" r:id="rId67"/>
    <p:sldId id="458" r:id="rId68"/>
    <p:sldId id="459" r:id="rId69"/>
    <p:sldId id="461" r:id="rId70"/>
    <p:sldId id="462" r:id="rId71"/>
    <p:sldId id="463" r:id="rId72"/>
    <p:sldId id="464" r:id="rId73"/>
    <p:sldId id="490" r:id="rId74"/>
    <p:sldId id="465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  <p:sldId id="482" r:id="rId85"/>
    <p:sldId id="483" r:id="rId86"/>
    <p:sldId id="484" r:id="rId87"/>
    <p:sldId id="485" r:id="rId88"/>
    <p:sldId id="486" r:id="rId89"/>
    <p:sldId id="487" r:id="rId90"/>
    <p:sldId id="491" r:id="rId91"/>
    <p:sldId id="492" r:id="rId92"/>
    <p:sldId id="493" r:id="rId93"/>
    <p:sldId id="488" r:id="rId94"/>
    <p:sldId id="494" r:id="rId95"/>
    <p:sldId id="496" r:id="rId96"/>
    <p:sldId id="495" r:id="rId97"/>
    <p:sldId id="489" r:id="rId98"/>
    <p:sldId id="272" r:id="rId9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62658876@qq.com" initials="3" lastIdx="1" clrIdx="0">
    <p:extLst>
      <p:ext uri="{19B8F6BF-5375-455C-9EA6-DF929625EA0E}">
        <p15:presenceInfo xmlns:p15="http://schemas.microsoft.com/office/powerpoint/2012/main" userId="a41e893f17a5a0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1B8DA8"/>
    <a:srgbClr val="5399D9"/>
    <a:srgbClr val="45C1A4"/>
    <a:srgbClr val="EB4D33"/>
    <a:srgbClr val="5B9BD5"/>
    <a:srgbClr val="D53015"/>
    <a:srgbClr val="C5E0B4"/>
    <a:srgbClr val="E46F40"/>
    <a:srgbClr val="CCB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88576" autoAdjust="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451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6A62-BEB1-405B-B994-80C329DBE0F2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01FED-5283-4A01-B8B2-4450A6CA6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1FED-5283-4A01-B8B2-4450A6CA6FF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4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083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063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349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019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8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603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900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59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69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889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672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830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61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241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18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57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139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227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2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237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38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578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458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387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031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57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198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0569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85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50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917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84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640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16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094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469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970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67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87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78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322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8678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5753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186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2513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473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3500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1905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1324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43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0780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848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925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1908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8497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6278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4293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2357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6552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6138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0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5914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280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4197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361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9006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5410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4277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6376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602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9032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958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115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3770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4305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5623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0769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064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4416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79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2522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946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9CAB4-14B6-4E55-AC80-5E9CD5C954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95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CBE2-5C1C-485F-8E58-198E927574EF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74093-D7BC-43BB-A850-0AF6E3568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7CBE2-5C1C-485F-8E58-198E927574EF}" type="datetimeFigureOut">
              <a:rPr lang="zh-CN" altLang="en-US" smtClean="0"/>
              <a:t>2017/6/19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74093-D7BC-43BB-A850-0AF6E3568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" Target="slide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slide" Target="slide2.xml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1.232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slide" Target="sl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" Target="slide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slide" Target="slide2.xml"/><Relationship Id="rId4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" Target="slide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" Target="slide2.xml"/><Relationship Id="rId4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slide" Target="slide2.xml"/><Relationship Id="rId4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56706" y="0"/>
            <a:ext cx="8328904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3091272" y="4506686"/>
            <a:ext cx="57563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756706" y="1444798"/>
            <a:ext cx="8328904" cy="1609085"/>
          </a:xfrm>
          <a:prstGeom prst="rect">
            <a:avLst/>
          </a:prstGeom>
          <a:solidFill>
            <a:srgbClr val="1B8DA8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628106" y="1608286"/>
            <a:ext cx="64652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kumimoji="1"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智能制造执行系统</a:t>
            </a:r>
          </a:p>
        </p:txBody>
      </p:sp>
      <p:sp>
        <p:nvSpPr>
          <p:cNvPr id="42" name="六边形 41"/>
          <p:cNvSpPr/>
          <p:nvPr/>
        </p:nvSpPr>
        <p:spPr>
          <a:xfrm rot="3841431">
            <a:off x="10340105" y="181475"/>
            <a:ext cx="1597400" cy="1460730"/>
          </a:xfrm>
          <a:prstGeom prst="hexagon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六边形 40"/>
          <p:cNvSpPr>
            <a:spLocks noChangeAspect="1"/>
          </p:cNvSpPr>
          <p:nvPr/>
        </p:nvSpPr>
        <p:spPr>
          <a:xfrm rot="5400000">
            <a:off x="10388468" y="214617"/>
            <a:ext cx="1520599" cy="1393532"/>
          </a:xfrm>
          <a:prstGeom prst="hexagon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708339" y="400767"/>
            <a:ext cx="1030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5E0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endParaRPr lang="en-US" altLang="zh-CN" sz="2800" b="1" dirty="0">
              <a:solidFill>
                <a:srgbClr val="C5E0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C5E0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</a:t>
            </a:r>
          </a:p>
        </p:txBody>
      </p:sp>
      <p:sp>
        <p:nvSpPr>
          <p:cNvPr id="14" name="矩形 13"/>
          <p:cNvSpPr/>
          <p:nvPr/>
        </p:nvSpPr>
        <p:spPr>
          <a:xfrm>
            <a:off x="4612991" y="351867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3091272" y="2910042"/>
            <a:ext cx="57563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7339EBB-0878-407C-8707-8F03FA36DDA2}"/>
              </a:ext>
            </a:extLst>
          </p:cNvPr>
          <p:cNvSpPr/>
          <p:nvPr/>
        </p:nvSpPr>
        <p:spPr>
          <a:xfrm>
            <a:off x="7651677" y="6212204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北京钦纵智能科技有限公司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617">
        <p:blinds dir="vert"/>
      </p:transition>
    </mc:Choice>
    <mc:Fallback xmlns="">
      <p:transition spd="slow" advTm="2617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4E436D-9740-460A-8CD7-EEFE30A08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759447"/>
            <a:ext cx="11840973" cy="449709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修改订单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2E6840-0C6F-410F-815E-6426954D1EB1}"/>
              </a:ext>
            </a:extLst>
          </p:cNvPr>
          <p:cNvSpPr txBox="1"/>
          <p:nvPr/>
        </p:nvSpPr>
        <p:spPr>
          <a:xfrm>
            <a:off x="420621" y="5435159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内容说明：订单号码不允许修改，其他信息可以修改。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462923F-10C4-4ACE-9970-D74D782956ED}"/>
              </a:ext>
            </a:extLst>
          </p:cNvPr>
          <p:cNvSpPr/>
          <p:nvPr/>
        </p:nvSpPr>
        <p:spPr>
          <a:xfrm>
            <a:off x="5550430" y="3202165"/>
            <a:ext cx="489644" cy="228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2C699514-E779-48E9-A440-C9443693C0B2}"/>
              </a:ext>
            </a:extLst>
          </p:cNvPr>
          <p:cNvSpPr/>
          <p:nvPr/>
        </p:nvSpPr>
        <p:spPr>
          <a:xfrm>
            <a:off x="3213213" y="3609716"/>
            <a:ext cx="1392572" cy="842009"/>
          </a:xfrm>
          <a:prstGeom prst="wedgeEllipseCallout">
            <a:avLst>
              <a:gd name="adj1" fmla="val 115051"/>
              <a:gd name="adj2" fmla="val -6574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修改完信息后记得点保存哟</a:t>
            </a:r>
            <a:r>
              <a:rPr lang="en-US" altLang="zh-CN" sz="1400" dirty="0">
                <a:solidFill>
                  <a:srgbClr val="FF0000"/>
                </a:solidFill>
              </a:rPr>
              <a:t>,</a:t>
            </a:r>
            <a:r>
              <a:rPr lang="zh-CN" altLang="en-US" sz="1400" dirty="0">
                <a:solidFill>
                  <a:srgbClr val="FF0000"/>
                </a:solidFill>
              </a:rPr>
              <a:t>亲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1034529-5289-4F58-A482-64CD38CE4CC7}"/>
              </a:ext>
            </a:extLst>
          </p:cNvPr>
          <p:cNvSpPr/>
          <p:nvPr/>
        </p:nvSpPr>
        <p:spPr>
          <a:xfrm>
            <a:off x="4605785" y="920669"/>
            <a:ext cx="519888" cy="2789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5656465" y="418415"/>
            <a:ext cx="1571165" cy="568984"/>
          </a:xfrm>
          <a:prstGeom prst="wedgeEllipseCallout">
            <a:avLst>
              <a:gd name="adj1" fmla="val -79057"/>
              <a:gd name="adj2" fmla="val 4277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点击修改</a:t>
            </a:r>
          </a:p>
        </p:txBody>
      </p:sp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B21D8B66-70EE-4A3E-A9BC-2490E72C5D19}"/>
              </a:ext>
            </a:extLst>
          </p:cNvPr>
          <p:cNvSpPr/>
          <p:nvPr/>
        </p:nvSpPr>
        <p:spPr>
          <a:xfrm>
            <a:off x="774555" y="2781161"/>
            <a:ext cx="1239825" cy="842009"/>
          </a:xfrm>
          <a:prstGeom prst="wedgeEllipseCallout">
            <a:avLst>
              <a:gd name="adj1" fmla="val 95810"/>
              <a:gd name="adj2" fmla="val -1280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修改订单面板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563F622-8965-430C-A38F-B67BE1D681E0}"/>
              </a:ext>
            </a:extLst>
          </p:cNvPr>
          <p:cNvSpPr/>
          <p:nvPr/>
        </p:nvSpPr>
        <p:spPr>
          <a:xfrm>
            <a:off x="2622383" y="2131224"/>
            <a:ext cx="7117235" cy="12998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610290"/>
      </p:ext>
    </p:extLst>
  </p:cSld>
  <p:clrMapOvr>
    <a:masterClrMapping/>
  </p:clrMapOvr>
  <p:transition spd="slow"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删除订单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2E6840-0C6F-410F-815E-6426954D1EB1}"/>
              </a:ext>
            </a:extLst>
          </p:cNvPr>
          <p:cNvSpPr txBox="1"/>
          <p:nvPr/>
        </p:nvSpPr>
        <p:spPr>
          <a:xfrm>
            <a:off x="454177" y="4755651"/>
            <a:ext cx="5750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内容说明：先选中一行数据，才能删除，只允许删除创建状态的订单。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3324B7-4AF5-4CF1-8B3C-0E7FAE13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83" y="1228261"/>
            <a:ext cx="11199301" cy="3016568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1034529-5289-4F58-A482-64CD38CE4CC7}"/>
              </a:ext>
            </a:extLst>
          </p:cNvPr>
          <p:cNvSpPr/>
          <p:nvPr/>
        </p:nvSpPr>
        <p:spPr>
          <a:xfrm>
            <a:off x="4961461" y="1630989"/>
            <a:ext cx="466216" cy="3823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5846657" y="1062005"/>
            <a:ext cx="1571165" cy="568984"/>
          </a:xfrm>
          <a:prstGeom prst="wedgeEllipseCallout">
            <a:avLst>
              <a:gd name="adj1" fmla="val -79057"/>
              <a:gd name="adj2" fmla="val 4277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点击删除</a:t>
            </a:r>
          </a:p>
        </p:txBody>
      </p:sp>
    </p:spTree>
    <p:extLst>
      <p:ext uri="{BB962C8B-B14F-4D97-AF65-F5344CB8AC3E}">
        <p14:creationId xmlns:p14="http://schemas.microsoft.com/office/powerpoint/2010/main" val="1676945206"/>
      </p:ext>
    </p:extLst>
  </p:cSld>
  <p:clrMapOvr>
    <a:masterClrMapping/>
  </p:clrMapOvr>
  <p:transition spd="slow"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发布订单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2E6840-0C6F-410F-815E-6426954D1EB1}"/>
              </a:ext>
            </a:extLst>
          </p:cNvPr>
          <p:cNvSpPr txBox="1"/>
          <p:nvPr/>
        </p:nvSpPr>
        <p:spPr>
          <a:xfrm>
            <a:off x="437399" y="6116419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内容说明：订单中心默认显示的是所有的订单状况。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983980-6BF0-41E0-BDCB-384690C0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97" y="1090525"/>
            <a:ext cx="11612641" cy="4219705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1034529-5289-4F58-A482-64CD38CE4CC7}"/>
              </a:ext>
            </a:extLst>
          </p:cNvPr>
          <p:cNvSpPr/>
          <p:nvPr/>
        </p:nvSpPr>
        <p:spPr>
          <a:xfrm>
            <a:off x="10783420" y="1781257"/>
            <a:ext cx="776609" cy="2627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8942195" y="631561"/>
            <a:ext cx="1571165" cy="568984"/>
          </a:xfrm>
          <a:prstGeom prst="wedgeEllipseCallout">
            <a:avLst>
              <a:gd name="adj1" fmla="val 77386"/>
              <a:gd name="adj2" fmla="val 14303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点此进入发布订单页面</a:t>
            </a:r>
          </a:p>
        </p:txBody>
      </p:sp>
    </p:spTree>
    <p:extLst>
      <p:ext uri="{BB962C8B-B14F-4D97-AF65-F5344CB8AC3E}">
        <p14:creationId xmlns:p14="http://schemas.microsoft.com/office/powerpoint/2010/main" val="612605920"/>
      </p:ext>
    </p:extLst>
  </p:cSld>
  <p:clrMapOvr>
    <a:masterClrMapping/>
  </p:clrMapOvr>
  <p:transition spd="slow"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发布订单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2E6840-0C6F-410F-815E-6426954D1EB1}"/>
              </a:ext>
            </a:extLst>
          </p:cNvPr>
          <p:cNvSpPr txBox="1"/>
          <p:nvPr/>
        </p:nvSpPr>
        <p:spPr>
          <a:xfrm>
            <a:off x="437399" y="6116419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内容说明：发布完订单后状态变为发布状态。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9FEA15-F78E-4B54-8ECF-EC0CBB22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7" y="1419650"/>
            <a:ext cx="11483580" cy="368636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37C8652-9CBA-4D0C-8D1C-A5BB5C2CC371}"/>
              </a:ext>
            </a:extLst>
          </p:cNvPr>
          <p:cNvSpPr/>
          <p:nvPr/>
        </p:nvSpPr>
        <p:spPr>
          <a:xfrm>
            <a:off x="8585513" y="2050791"/>
            <a:ext cx="503339" cy="3258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6521EEB-E3FB-4477-8C80-5F629CD41E81}"/>
              </a:ext>
            </a:extLst>
          </p:cNvPr>
          <p:cNvSpPr/>
          <p:nvPr/>
        </p:nvSpPr>
        <p:spPr>
          <a:xfrm>
            <a:off x="437399" y="2860016"/>
            <a:ext cx="225331" cy="1334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3ECBDA42-7284-4EA8-8D81-E325B93ABD5D}"/>
              </a:ext>
            </a:extLst>
          </p:cNvPr>
          <p:cNvSpPr/>
          <p:nvPr/>
        </p:nvSpPr>
        <p:spPr>
          <a:xfrm>
            <a:off x="2190456" y="874172"/>
            <a:ext cx="1571165" cy="568984"/>
          </a:xfrm>
          <a:prstGeom prst="wedgeEllipseCallout">
            <a:avLst>
              <a:gd name="adj1" fmla="val -144731"/>
              <a:gd name="adj2" fmla="val 36566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选中要发布的订单</a:t>
            </a:r>
          </a:p>
        </p:txBody>
      </p:sp>
      <p:sp>
        <p:nvSpPr>
          <p:cNvPr id="13" name="对话气泡: 椭圆形 12">
            <a:extLst>
              <a:ext uri="{FF2B5EF4-FFF2-40B4-BE49-F238E27FC236}">
                <a16:creationId xmlns:a16="http://schemas.microsoft.com/office/drawing/2014/main" id="{098E01B8-3F36-4FC5-825E-CE401618D8E8}"/>
              </a:ext>
            </a:extLst>
          </p:cNvPr>
          <p:cNvSpPr/>
          <p:nvPr/>
        </p:nvSpPr>
        <p:spPr>
          <a:xfrm>
            <a:off x="5851537" y="1028587"/>
            <a:ext cx="1571165" cy="568984"/>
          </a:xfrm>
          <a:prstGeom prst="wedgeEllipseCallout">
            <a:avLst>
              <a:gd name="adj1" fmla="val 90201"/>
              <a:gd name="adj2" fmla="val 13123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点此发布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0AC313B-73E1-43C4-9A45-3E4ABF2693CC}"/>
              </a:ext>
            </a:extLst>
          </p:cNvPr>
          <p:cNvSpPr/>
          <p:nvPr/>
        </p:nvSpPr>
        <p:spPr>
          <a:xfrm>
            <a:off x="166551" y="2453561"/>
            <a:ext cx="11578036" cy="23617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64E14FC7-8D91-4233-8FBF-CA2EF4AAA0C3}"/>
              </a:ext>
            </a:extLst>
          </p:cNvPr>
          <p:cNvSpPr/>
          <p:nvPr/>
        </p:nvSpPr>
        <p:spPr>
          <a:xfrm>
            <a:off x="9351145" y="901112"/>
            <a:ext cx="1571165" cy="568984"/>
          </a:xfrm>
          <a:prstGeom prst="wedgeEllipseCallout">
            <a:avLst>
              <a:gd name="adj1" fmla="val 36808"/>
              <a:gd name="adj2" fmla="val 21675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待发布订单列表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0903731-367B-425A-8600-E85288E412C3}"/>
              </a:ext>
            </a:extLst>
          </p:cNvPr>
          <p:cNvSpPr/>
          <p:nvPr/>
        </p:nvSpPr>
        <p:spPr>
          <a:xfrm>
            <a:off x="8108740" y="2050791"/>
            <a:ext cx="476774" cy="3258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A8EC85B9-A1D0-43CF-8CD2-50D666739D51}"/>
              </a:ext>
            </a:extLst>
          </p:cNvPr>
          <p:cNvSpPr/>
          <p:nvPr/>
        </p:nvSpPr>
        <p:spPr>
          <a:xfrm>
            <a:off x="7601341" y="850666"/>
            <a:ext cx="1571165" cy="568984"/>
          </a:xfrm>
          <a:prstGeom prst="wedgeEllipseCallout">
            <a:avLst>
              <a:gd name="adj1" fmla="val 30934"/>
              <a:gd name="adj2" fmla="val 15187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点此驳回</a:t>
            </a:r>
          </a:p>
        </p:txBody>
      </p:sp>
    </p:spTree>
    <p:extLst>
      <p:ext uri="{BB962C8B-B14F-4D97-AF65-F5344CB8AC3E}">
        <p14:creationId xmlns:p14="http://schemas.microsoft.com/office/powerpoint/2010/main" val="2751926833"/>
      </p:ext>
    </p:extLst>
  </p:cSld>
  <p:clrMapOvr>
    <a:masterClrMapping/>
  </p:clrMapOvr>
  <p:transition spd="slow"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186E52-F2DC-44F7-B01A-6F564C204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1056696"/>
            <a:ext cx="11886187" cy="493776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发货通知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2E6840-0C6F-410F-815E-6426954D1EB1}"/>
              </a:ext>
            </a:extLst>
          </p:cNvPr>
          <p:cNvSpPr txBox="1"/>
          <p:nvPr/>
        </p:nvSpPr>
        <p:spPr>
          <a:xfrm>
            <a:off x="437399" y="6116419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内容说明：发货通知只对已发布的订单进行作业。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1034529-5289-4F58-A482-64CD38CE4CC7}"/>
              </a:ext>
            </a:extLst>
          </p:cNvPr>
          <p:cNvSpPr/>
          <p:nvPr/>
        </p:nvSpPr>
        <p:spPr>
          <a:xfrm>
            <a:off x="10883083" y="1887809"/>
            <a:ext cx="869787" cy="2627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8925417" y="741581"/>
            <a:ext cx="1571165" cy="568984"/>
          </a:xfrm>
          <a:prstGeom prst="wedgeEllipseCallout">
            <a:avLst>
              <a:gd name="adj1" fmla="val 77386"/>
              <a:gd name="adj2" fmla="val 14303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点此进入发货通知页面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37C8652-9CBA-4D0C-8D1C-A5BB5C2CC371}"/>
              </a:ext>
            </a:extLst>
          </p:cNvPr>
          <p:cNvSpPr/>
          <p:nvPr/>
        </p:nvSpPr>
        <p:spPr>
          <a:xfrm>
            <a:off x="5285151" y="3262832"/>
            <a:ext cx="723750" cy="2627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BB959C-45BA-44B1-B439-5EDC244CB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2" y="3244417"/>
            <a:ext cx="11361905" cy="1695238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46521EEB-E3FB-4477-8C80-5F629CD41E81}"/>
              </a:ext>
            </a:extLst>
          </p:cNvPr>
          <p:cNvSpPr/>
          <p:nvPr/>
        </p:nvSpPr>
        <p:spPr>
          <a:xfrm>
            <a:off x="20572" y="3862816"/>
            <a:ext cx="501442" cy="9382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3ECBDA42-7284-4EA8-8D81-E325B93ABD5D}"/>
              </a:ext>
            </a:extLst>
          </p:cNvPr>
          <p:cNvSpPr/>
          <p:nvPr/>
        </p:nvSpPr>
        <p:spPr>
          <a:xfrm>
            <a:off x="2224011" y="2860016"/>
            <a:ext cx="1571165" cy="568984"/>
          </a:xfrm>
          <a:prstGeom prst="wedgeEllipseCallout">
            <a:avLst>
              <a:gd name="adj1" fmla="val -163952"/>
              <a:gd name="adj2" fmla="val 12239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选中要发货的订单</a:t>
            </a:r>
          </a:p>
        </p:txBody>
      </p:sp>
      <p:sp>
        <p:nvSpPr>
          <p:cNvPr id="13" name="对话气泡: 椭圆形 12">
            <a:extLst>
              <a:ext uri="{FF2B5EF4-FFF2-40B4-BE49-F238E27FC236}">
                <a16:creationId xmlns:a16="http://schemas.microsoft.com/office/drawing/2014/main" id="{098E01B8-3F36-4FC5-825E-CE401618D8E8}"/>
              </a:ext>
            </a:extLst>
          </p:cNvPr>
          <p:cNvSpPr/>
          <p:nvPr/>
        </p:nvSpPr>
        <p:spPr>
          <a:xfrm>
            <a:off x="6296154" y="2860016"/>
            <a:ext cx="1571165" cy="568984"/>
          </a:xfrm>
          <a:prstGeom prst="wedgeEllipseCallout">
            <a:avLst>
              <a:gd name="adj1" fmla="val -70513"/>
              <a:gd name="adj2" fmla="val 7078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点此发货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28CF0CF-85F6-4E80-8CCE-51B6F9B88099}"/>
              </a:ext>
            </a:extLst>
          </p:cNvPr>
          <p:cNvSpPr/>
          <p:nvPr/>
        </p:nvSpPr>
        <p:spPr>
          <a:xfrm>
            <a:off x="-75500" y="3862816"/>
            <a:ext cx="10907641" cy="10768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D5002573-4453-4A0D-835F-680089009EAA}"/>
              </a:ext>
            </a:extLst>
          </p:cNvPr>
          <p:cNvSpPr/>
          <p:nvPr/>
        </p:nvSpPr>
        <p:spPr>
          <a:xfrm>
            <a:off x="11317977" y="2810601"/>
            <a:ext cx="1017649" cy="568984"/>
          </a:xfrm>
          <a:prstGeom prst="wedgeEllipseCallout">
            <a:avLst>
              <a:gd name="adj1" fmla="val -70944"/>
              <a:gd name="adj2" fmla="val 8848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发货通知页面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781C193-D4DC-4DED-B3BC-B38661675516}"/>
              </a:ext>
            </a:extLst>
          </p:cNvPr>
          <p:cNvSpPr/>
          <p:nvPr/>
        </p:nvSpPr>
        <p:spPr>
          <a:xfrm>
            <a:off x="5285151" y="3543529"/>
            <a:ext cx="662643" cy="2627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45028"/>
      </p:ext>
    </p:extLst>
  </p:cSld>
  <p:clrMapOvr>
    <a:masterClrMapping/>
  </p:clrMapOvr>
  <p:transition spd="slow"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Entry_1">
            <a:hlinkClick r:id="rId4" action="ppaction://hlinksldjump"/>
            <a:extLst>
              <a:ext uri="{FF2B5EF4-FFF2-40B4-BE49-F238E27FC236}">
                <a16:creationId xmlns:a16="http://schemas.microsoft.com/office/drawing/2014/main" id="{4C39E9A8-9902-4D1A-89F2-449F5383BFF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506597" y="2280321"/>
            <a:ext cx="4253219" cy="924273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Autofit/>
          </a:bodyPr>
          <a:lstStyle/>
          <a:p>
            <a:pPr algn="ctr">
              <a:defRPr/>
            </a:pPr>
            <a:r>
              <a:rPr lang="zh-CN" altLang="en-US" sz="4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</a:p>
        </p:txBody>
      </p:sp>
      <p:sp>
        <p:nvSpPr>
          <p:cNvPr id="5" name="MH_Number_1">
            <a:hlinkClick r:id="rId4" action="ppaction://hlinksldjump"/>
            <a:extLst>
              <a:ext uri="{FF2B5EF4-FFF2-40B4-BE49-F238E27FC236}">
                <a16:creationId xmlns:a16="http://schemas.microsoft.com/office/drawing/2014/main" id="{55B70EF5-BB80-43CA-9621-C6AB230AC9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61370" y="2309475"/>
            <a:ext cx="806799" cy="89511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3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914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4DE5DF-6773-4AC6-AEEE-084F1BB7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7682"/>
            <a:ext cx="12192000" cy="377528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2E6840-0C6F-410F-815E-6426954D1EB1}"/>
              </a:ext>
            </a:extLst>
          </p:cNvPr>
          <p:cNvSpPr txBox="1"/>
          <p:nvPr/>
        </p:nvSpPr>
        <p:spPr>
          <a:xfrm>
            <a:off x="446025" y="5260136"/>
            <a:ext cx="52116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工单管理主要工作是工单维护，包括创建工单，修改工单状态。</a:t>
            </a:r>
            <a:endParaRPr lang="en-US" altLang="zh-CN" sz="1400" dirty="0"/>
          </a:p>
          <a:p>
            <a:r>
              <a:rPr lang="zh-CN" altLang="en-US" sz="1400" dirty="0"/>
              <a:t>“我的任务”中显示的是已经发布但未绑定工单的订单信息。</a:t>
            </a:r>
            <a:endParaRPr lang="en-US" altLang="zh-CN" sz="1400" dirty="0"/>
          </a:p>
          <a:p>
            <a:r>
              <a:rPr lang="zh-CN" altLang="en-US" sz="1400" dirty="0"/>
              <a:t>“我的看板”中显示的是工单的执行情况。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1034529-5289-4F58-A482-64CD38CE4CC7}"/>
              </a:ext>
            </a:extLst>
          </p:cNvPr>
          <p:cNvSpPr/>
          <p:nvPr/>
        </p:nvSpPr>
        <p:spPr>
          <a:xfrm>
            <a:off x="11194482" y="1940648"/>
            <a:ext cx="869787" cy="2627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7818539" y="670140"/>
            <a:ext cx="1571165" cy="568984"/>
          </a:xfrm>
          <a:prstGeom prst="wedgeEllipseCallout">
            <a:avLst>
              <a:gd name="adj1" fmla="val -82795"/>
              <a:gd name="adj2" fmla="val 840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已发布的订单，但是还没有绑定工单的信息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0" y="1484852"/>
            <a:ext cx="7818539" cy="8709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D2EC0177-772D-4127-AE0A-D36854E2BD09}"/>
              </a:ext>
            </a:extLst>
          </p:cNvPr>
          <p:cNvSpPr/>
          <p:nvPr/>
        </p:nvSpPr>
        <p:spPr>
          <a:xfrm>
            <a:off x="9262374" y="1808556"/>
            <a:ext cx="1571165" cy="568984"/>
          </a:xfrm>
          <a:prstGeom prst="wedgeEllipseCallout">
            <a:avLst>
              <a:gd name="adj1" fmla="val 72368"/>
              <a:gd name="adj2" fmla="val -6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主要工作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7316B7-DEE9-4956-883A-8F924B5F0F6C}"/>
              </a:ext>
            </a:extLst>
          </p:cNvPr>
          <p:cNvSpPr/>
          <p:nvPr/>
        </p:nvSpPr>
        <p:spPr>
          <a:xfrm>
            <a:off x="60121" y="2583487"/>
            <a:ext cx="9746609" cy="2248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ECF9D2A1-F0BC-47C9-B77A-C73B3A28CEBB}"/>
              </a:ext>
            </a:extLst>
          </p:cNvPr>
          <p:cNvSpPr/>
          <p:nvPr/>
        </p:nvSpPr>
        <p:spPr>
          <a:xfrm>
            <a:off x="7383709" y="5221674"/>
            <a:ext cx="1571165" cy="568984"/>
          </a:xfrm>
          <a:prstGeom prst="wedgeEllipseCallout">
            <a:avLst>
              <a:gd name="adj1" fmla="val -100415"/>
              <a:gd name="adj2" fmla="val -11351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工单的执行情况。</a:t>
            </a:r>
          </a:p>
        </p:txBody>
      </p:sp>
    </p:spTree>
    <p:extLst>
      <p:ext uri="{BB962C8B-B14F-4D97-AF65-F5344CB8AC3E}">
        <p14:creationId xmlns:p14="http://schemas.microsoft.com/office/powerpoint/2010/main" val="2413526370"/>
      </p:ext>
    </p:extLst>
  </p:cSld>
  <p:clrMapOvr>
    <a:masterClrMapping/>
  </p:clrMapOvr>
  <p:transition spd="slow"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工单维护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EC13522-F8F4-4FB0-913B-B908B4701708}"/>
              </a:ext>
            </a:extLst>
          </p:cNvPr>
          <p:cNvSpPr txBox="1"/>
          <p:nvPr/>
        </p:nvSpPr>
        <p:spPr>
          <a:xfrm>
            <a:off x="605405" y="5952543"/>
            <a:ext cx="75456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新建工单分模板下载，导入和在线新建功能，模板下载和导入适用于批次建制工单，在线新建</a:t>
            </a:r>
            <a:endParaRPr lang="en-US" altLang="zh-CN" sz="1400" dirty="0"/>
          </a:p>
          <a:p>
            <a:r>
              <a:rPr lang="zh-CN" altLang="en-US" sz="1400" dirty="0"/>
              <a:t>适用于单个工单创建。</a:t>
            </a:r>
            <a:endParaRPr lang="en-US" altLang="zh-CN" sz="1400" dirty="0"/>
          </a:p>
          <a:p>
            <a:r>
              <a:rPr lang="zh-CN" altLang="en-US" sz="1400" dirty="0"/>
              <a:t>内容说明：工单单号由系统自动产生，一个工单对应一个图号的一个批号，机床可以多选。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64B01F-4F32-4A6F-9940-8BD19DAE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580"/>
            <a:ext cx="12192000" cy="4915735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4524502" y="165253"/>
            <a:ext cx="1571165" cy="562197"/>
          </a:xfrm>
          <a:prstGeom prst="wedgeEllipseCallout">
            <a:avLst>
              <a:gd name="adj1" fmla="val -82795"/>
              <a:gd name="adj2" fmla="val 840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点击此处，弹出新建工单面板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3180809" y="918942"/>
            <a:ext cx="810883" cy="2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7316B7-DEE9-4956-883A-8F924B5F0F6C}"/>
              </a:ext>
            </a:extLst>
          </p:cNvPr>
          <p:cNvSpPr/>
          <p:nvPr/>
        </p:nvSpPr>
        <p:spPr>
          <a:xfrm>
            <a:off x="1882767" y="2187349"/>
            <a:ext cx="8425800" cy="17693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对话气泡: 椭圆形 20">
            <a:extLst>
              <a:ext uri="{FF2B5EF4-FFF2-40B4-BE49-F238E27FC236}">
                <a16:creationId xmlns:a16="http://schemas.microsoft.com/office/drawing/2014/main" id="{B2E1FE23-B4CD-4722-8F4E-4877FC9F1C98}"/>
              </a:ext>
            </a:extLst>
          </p:cNvPr>
          <p:cNvSpPr/>
          <p:nvPr/>
        </p:nvSpPr>
        <p:spPr>
          <a:xfrm>
            <a:off x="3131930" y="3564242"/>
            <a:ext cx="1392572" cy="828511"/>
          </a:xfrm>
          <a:prstGeom prst="wedgeEllipseCallout">
            <a:avLst>
              <a:gd name="adj1" fmla="val 118063"/>
              <a:gd name="adj2" fmla="val -1991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输入完信息后记得点保存哟</a:t>
            </a:r>
            <a:r>
              <a:rPr lang="en-US" altLang="zh-CN" sz="1400" dirty="0">
                <a:solidFill>
                  <a:srgbClr val="FF0000"/>
                </a:solidFill>
              </a:rPr>
              <a:t>,</a:t>
            </a:r>
            <a:r>
              <a:rPr lang="zh-CN" altLang="en-US" sz="1400" dirty="0">
                <a:solidFill>
                  <a:srgbClr val="FF0000"/>
                </a:solidFill>
              </a:rPr>
              <a:t>亲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6C6A008-FB54-4823-A124-FAA0BAA103DE}"/>
              </a:ext>
            </a:extLst>
          </p:cNvPr>
          <p:cNvSpPr/>
          <p:nvPr/>
        </p:nvSpPr>
        <p:spPr>
          <a:xfrm>
            <a:off x="5528892" y="3583105"/>
            <a:ext cx="470256" cy="3735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对话气泡: 椭圆形 22">
            <a:extLst>
              <a:ext uri="{FF2B5EF4-FFF2-40B4-BE49-F238E27FC236}">
                <a16:creationId xmlns:a16="http://schemas.microsoft.com/office/drawing/2014/main" id="{65BC857F-E2AC-4087-A8A4-9933DE809A13}"/>
              </a:ext>
            </a:extLst>
          </p:cNvPr>
          <p:cNvSpPr/>
          <p:nvPr/>
        </p:nvSpPr>
        <p:spPr>
          <a:xfrm>
            <a:off x="9053597" y="1400647"/>
            <a:ext cx="1571165" cy="562197"/>
          </a:xfrm>
          <a:prstGeom prst="wedgeEllipseCallout">
            <a:avLst>
              <a:gd name="adj1" fmla="val -82795"/>
              <a:gd name="adj2" fmla="val 840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新建工单面板</a:t>
            </a:r>
          </a:p>
        </p:txBody>
      </p:sp>
    </p:spTree>
    <p:extLst>
      <p:ext uri="{BB962C8B-B14F-4D97-AF65-F5344CB8AC3E}">
        <p14:creationId xmlns:p14="http://schemas.microsoft.com/office/powerpoint/2010/main" val="2013606239"/>
      </p:ext>
    </p:extLst>
  </p:cSld>
  <p:clrMapOvr>
    <a:masterClrMapping/>
  </p:clrMapOvr>
  <p:transition spd="slow"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82619" y="583919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内容说明：工单号码不允许修改，其他信息可以修改。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8FE8E8-FA4F-4C8B-AAEA-CDC2AD776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866333"/>
            <a:ext cx="11481367" cy="4972863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5008769" y="253584"/>
            <a:ext cx="1571165" cy="568984"/>
          </a:xfrm>
          <a:prstGeom prst="wedgeEllipseCallout">
            <a:avLst>
              <a:gd name="adj1" fmla="val -82795"/>
              <a:gd name="adj2" fmla="val 840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点击此处，弹出修改工单面板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3875371" y="1038016"/>
            <a:ext cx="637563" cy="3207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7316B7-DEE9-4956-883A-8F924B5F0F6C}"/>
              </a:ext>
            </a:extLst>
          </p:cNvPr>
          <p:cNvSpPr/>
          <p:nvPr/>
        </p:nvSpPr>
        <p:spPr>
          <a:xfrm>
            <a:off x="2130803" y="2430164"/>
            <a:ext cx="7910819" cy="3080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对话气泡: 椭圆形 20">
            <a:extLst>
              <a:ext uri="{FF2B5EF4-FFF2-40B4-BE49-F238E27FC236}">
                <a16:creationId xmlns:a16="http://schemas.microsoft.com/office/drawing/2014/main" id="{B2E1FE23-B4CD-4722-8F4E-4877FC9F1C98}"/>
              </a:ext>
            </a:extLst>
          </p:cNvPr>
          <p:cNvSpPr/>
          <p:nvPr/>
        </p:nvSpPr>
        <p:spPr>
          <a:xfrm>
            <a:off x="3120362" y="3540583"/>
            <a:ext cx="1392572" cy="838513"/>
          </a:xfrm>
          <a:prstGeom prst="wedgeEllipseCallout">
            <a:avLst>
              <a:gd name="adj1" fmla="val 118063"/>
              <a:gd name="adj2" fmla="val -1991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修改完信息后记得点保存哟</a:t>
            </a:r>
            <a:r>
              <a:rPr lang="en-US" altLang="zh-CN" sz="1400" dirty="0">
                <a:solidFill>
                  <a:srgbClr val="FF0000"/>
                </a:solidFill>
              </a:rPr>
              <a:t>,</a:t>
            </a:r>
            <a:r>
              <a:rPr lang="zh-CN" altLang="en-US" sz="1400" dirty="0">
                <a:solidFill>
                  <a:srgbClr val="FF0000"/>
                </a:solidFill>
              </a:rPr>
              <a:t>亲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6C6A008-FB54-4823-A124-FAA0BAA103DE}"/>
              </a:ext>
            </a:extLst>
          </p:cNvPr>
          <p:cNvSpPr/>
          <p:nvPr/>
        </p:nvSpPr>
        <p:spPr>
          <a:xfrm>
            <a:off x="5502492" y="3611574"/>
            <a:ext cx="583720" cy="3482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对话气泡: 椭圆形 22">
            <a:extLst>
              <a:ext uri="{FF2B5EF4-FFF2-40B4-BE49-F238E27FC236}">
                <a16:creationId xmlns:a16="http://schemas.microsoft.com/office/drawing/2014/main" id="{65BC857F-E2AC-4087-A8A4-9933DE809A13}"/>
              </a:ext>
            </a:extLst>
          </p:cNvPr>
          <p:cNvSpPr/>
          <p:nvPr/>
        </p:nvSpPr>
        <p:spPr>
          <a:xfrm>
            <a:off x="8166949" y="1649095"/>
            <a:ext cx="1571165" cy="568984"/>
          </a:xfrm>
          <a:prstGeom prst="wedgeEllipseCallout">
            <a:avLst>
              <a:gd name="adj1" fmla="val -82795"/>
              <a:gd name="adj2" fmla="val 840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修改工单面板</a:t>
            </a:r>
          </a:p>
        </p:txBody>
      </p:sp>
    </p:spTree>
    <p:extLst>
      <p:ext uri="{BB962C8B-B14F-4D97-AF65-F5344CB8AC3E}">
        <p14:creationId xmlns:p14="http://schemas.microsoft.com/office/powerpoint/2010/main" val="3016050143"/>
      </p:ext>
    </p:extLst>
  </p:cSld>
  <p:clrMapOvr>
    <a:masterClrMapping/>
  </p:clrMapOvr>
  <p:transition spd="slow"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82619" y="5839196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内容说明：只允许删除创建的工单，其他状态不允许删除，选中一行数据，点击删除即可。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4CC080-BE37-4C1F-9440-5A01EE0C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1206252"/>
            <a:ext cx="11618099" cy="3635057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5284150" y="689425"/>
            <a:ext cx="1571165" cy="568984"/>
          </a:xfrm>
          <a:prstGeom prst="wedgeEllipseCallout">
            <a:avLst>
              <a:gd name="adj1" fmla="val -82795"/>
              <a:gd name="adj2" fmla="val 840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点击此处，删除工单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4299013" y="1490744"/>
            <a:ext cx="637563" cy="260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032859"/>
      </p:ext>
    </p:extLst>
  </p:cSld>
  <p:clrMapOvr>
    <a:masterClrMapping/>
  </p:clrMapOvr>
  <p:transition spd="slow"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H_Entry_1">
            <a:hlinkClick r:id="rId23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6007570" y="359242"/>
            <a:ext cx="3301017" cy="465137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rmAutofit/>
          </a:bodyPr>
          <a:lstStyle/>
          <a:p>
            <a:pPr algn="ctr"/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系统登录</a:t>
            </a:r>
          </a:p>
        </p:txBody>
      </p:sp>
      <p:sp>
        <p:nvSpPr>
          <p:cNvPr id="19" name="MH_Number_1">
            <a:hlinkClick r:id="rId23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669648" y="388396"/>
            <a:ext cx="406830" cy="40682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1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51" name="MH_Entry_2">
            <a:hlinkClick r:id="rId23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6007570" y="1110961"/>
            <a:ext cx="3301017" cy="465137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rm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</a:p>
        </p:txBody>
      </p:sp>
      <p:sp>
        <p:nvSpPr>
          <p:cNvPr id="52" name="MH_Number_2">
            <a:hlinkClick r:id="rId23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5669648" y="1140115"/>
            <a:ext cx="406830" cy="40682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>
                <a:solidFill>
                  <a:srgbClr val="FFFFFF"/>
                </a:solidFill>
                <a:ea typeface="幼圆" panose="02010509060101010101" charset="-122"/>
              </a:rPr>
              <a:t>2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54" name="MH_Entry_3">
            <a:hlinkClick r:id="rId23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6007570" y="1862680"/>
            <a:ext cx="3301017" cy="465137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rm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</a:p>
        </p:txBody>
      </p:sp>
      <p:sp>
        <p:nvSpPr>
          <p:cNvPr id="55" name="MH_Number_3">
            <a:hlinkClick r:id="rId23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5669648" y="1891834"/>
            <a:ext cx="406830" cy="40682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>
                <a:solidFill>
                  <a:srgbClr val="FFFFFF"/>
                </a:solidFill>
                <a:ea typeface="幼圆" panose="02010509060101010101" charset="-122"/>
              </a:rPr>
              <a:t>3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57" name="MH_Entry_4">
            <a:hlinkClick r:id="rId23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6007570" y="2614399"/>
            <a:ext cx="3301017" cy="465137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rm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</a:p>
        </p:txBody>
      </p:sp>
      <p:sp>
        <p:nvSpPr>
          <p:cNvPr id="58" name="MH_Number_4">
            <a:hlinkClick r:id="rId23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5669648" y="2643553"/>
            <a:ext cx="406830" cy="40682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>
                <a:solidFill>
                  <a:srgbClr val="FFFFFF"/>
                </a:solidFill>
                <a:ea typeface="幼圆" panose="02010509060101010101" charset="-122"/>
              </a:rPr>
              <a:t>4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26" name="MH_Others_1"/>
          <p:cNvSpPr txBox="1"/>
          <p:nvPr>
            <p:custDataLst>
              <p:tags r:id="rId10"/>
            </p:custDataLst>
          </p:nvPr>
        </p:nvSpPr>
        <p:spPr>
          <a:xfrm>
            <a:off x="1433285" y="2695575"/>
            <a:ext cx="3516086" cy="1492250"/>
          </a:xfrm>
          <a:prstGeom prst="rect">
            <a:avLst/>
          </a:prstGeom>
          <a:noFill/>
        </p:spPr>
        <p:txBody>
          <a:bodyPr anchor="ctr"/>
          <a:lstStyle/>
          <a:p>
            <a:pPr>
              <a:defRPr/>
            </a:pPr>
            <a:r>
              <a:rPr lang="en-US" altLang="zh-CN" sz="9600" spc="400" dirty="0">
                <a:solidFill>
                  <a:schemeClr val="accent1"/>
                </a:solidFill>
                <a:latin typeface="Broadway" panose="04040905080B02020502" pitchFamily="82" charset="0"/>
                <a:ea typeface="华文中宋" panose="02010600040101010101" pitchFamily="2" charset="-122"/>
              </a:rPr>
              <a:t>C</a:t>
            </a:r>
            <a:r>
              <a:rPr lang="en-US" altLang="zh-CN" sz="2800" spc="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roadway" panose="04040905080B02020502" pitchFamily="82" charset="0"/>
                <a:ea typeface="华文中宋" panose="02010600040101010101" pitchFamily="2" charset="-122"/>
              </a:rPr>
              <a:t>ONTENTS</a:t>
            </a:r>
            <a:endParaRPr lang="zh-CN" altLang="en-US" sz="5400" spc="400" dirty="0">
              <a:solidFill>
                <a:schemeClr val="accent1">
                  <a:lumMod val="40000"/>
                  <a:lumOff val="60000"/>
                </a:schemeClr>
              </a:solidFill>
              <a:latin typeface="Broadway" panose="04040905080B02020502" pitchFamily="82" charset="0"/>
              <a:ea typeface="华文中宋" panose="02010600040101010101" pitchFamily="2" charset="-122"/>
            </a:endParaRPr>
          </a:p>
        </p:txBody>
      </p:sp>
      <p:sp>
        <p:nvSpPr>
          <p:cNvPr id="30" name="MH_Others_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298837" y="2958040"/>
            <a:ext cx="2055641" cy="63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chemeClr val="accent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目录</a:t>
            </a:r>
          </a:p>
        </p:txBody>
      </p:sp>
      <p:sp>
        <p:nvSpPr>
          <p:cNvPr id="12" name="MH_Entry_4">
            <a:hlinkClick r:id="rId23" action="ppaction://hlinksldjump"/>
            <a:extLst>
              <a:ext uri="{FF2B5EF4-FFF2-40B4-BE49-F238E27FC236}">
                <a16:creationId xmlns:a16="http://schemas.microsoft.com/office/drawing/2014/main" id="{548574B7-5AA0-4111-941B-79E9B73A441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007570" y="3316560"/>
            <a:ext cx="3301017" cy="465137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rm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</a:p>
        </p:txBody>
      </p:sp>
      <p:sp>
        <p:nvSpPr>
          <p:cNvPr id="13" name="MH_Number_4">
            <a:hlinkClick r:id="rId23" action="ppaction://hlinksldjump"/>
            <a:extLst>
              <a:ext uri="{FF2B5EF4-FFF2-40B4-BE49-F238E27FC236}">
                <a16:creationId xmlns:a16="http://schemas.microsoft.com/office/drawing/2014/main" id="{9C74D45C-B409-4B97-8158-8240D4EDE4E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669648" y="3345714"/>
            <a:ext cx="406830" cy="40682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5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16" name="MH_Entry_4">
            <a:hlinkClick r:id="rId23" action="ppaction://hlinksldjump"/>
            <a:extLst>
              <a:ext uri="{FF2B5EF4-FFF2-40B4-BE49-F238E27FC236}">
                <a16:creationId xmlns:a16="http://schemas.microsoft.com/office/drawing/2014/main" id="{C03935D9-F6F9-46FA-A44F-3D14824CF7E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007570" y="4063748"/>
            <a:ext cx="3301017" cy="465137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rm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</a:p>
        </p:txBody>
      </p:sp>
      <p:sp>
        <p:nvSpPr>
          <p:cNvPr id="17" name="MH_Number_4">
            <a:hlinkClick r:id="rId23" action="ppaction://hlinksldjump"/>
            <a:extLst>
              <a:ext uri="{FF2B5EF4-FFF2-40B4-BE49-F238E27FC236}">
                <a16:creationId xmlns:a16="http://schemas.microsoft.com/office/drawing/2014/main" id="{F061E3C0-14E0-4236-8044-54B08CEEA92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669648" y="4092902"/>
            <a:ext cx="406830" cy="40682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6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20" name="MH_Entry_4">
            <a:hlinkClick r:id="rId23" action="ppaction://hlinksldjump"/>
            <a:extLst>
              <a:ext uri="{FF2B5EF4-FFF2-40B4-BE49-F238E27FC236}">
                <a16:creationId xmlns:a16="http://schemas.microsoft.com/office/drawing/2014/main" id="{FEB13004-FBD2-44DB-9DEE-1E982ADBDF7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076478" y="4795403"/>
            <a:ext cx="3301017" cy="465137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rm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打印管理</a:t>
            </a:r>
          </a:p>
        </p:txBody>
      </p:sp>
      <p:sp>
        <p:nvSpPr>
          <p:cNvPr id="21" name="MH_Number_4">
            <a:hlinkClick r:id="rId23" action="ppaction://hlinksldjump"/>
            <a:extLst>
              <a:ext uri="{FF2B5EF4-FFF2-40B4-BE49-F238E27FC236}">
                <a16:creationId xmlns:a16="http://schemas.microsoft.com/office/drawing/2014/main" id="{E63F3A6A-149E-488D-9E00-459CEDC078C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738556" y="4824557"/>
            <a:ext cx="406830" cy="40682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7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22" name="MH_Entry_4">
            <a:hlinkClick r:id="rId23" action="ppaction://hlinksldjump"/>
            <a:extLst>
              <a:ext uri="{FF2B5EF4-FFF2-40B4-BE49-F238E27FC236}">
                <a16:creationId xmlns:a16="http://schemas.microsoft.com/office/drawing/2014/main" id="{81A998CE-0A41-4C4B-9137-DA3D3F99E72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076478" y="5513437"/>
            <a:ext cx="3301017" cy="465137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rm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</a:p>
        </p:txBody>
      </p:sp>
      <p:sp>
        <p:nvSpPr>
          <p:cNvPr id="23" name="MH_Number_4">
            <a:hlinkClick r:id="rId23" action="ppaction://hlinksldjump"/>
            <a:extLst>
              <a:ext uri="{FF2B5EF4-FFF2-40B4-BE49-F238E27FC236}">
                <a16:creationId xmlns:a16="http://schemas.microsoft.com/office/drawing/2014/main" id="{1ED41A57-5EE8-436B-8821-BC43CC85000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738556" y="5542591"/>
            <a:ext cx="406830" cy="40682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8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27" name="MH_Entry_4">
            <a:hlinkClick r:id="rId23" action="ppaction://hlinksldjump"/>
            <a:extLst>
              <a:ext uri="{FF2B5EF4-FFF2-40B4-BE49-F238E27FC236}">
                <a16:creationId xmlns:a16="http://schemas.microsoft.com/office/drawing/2014/main" id="{4ABB4922-615A-43E7-BE87-1F771883385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076478" y="6231471"/>
            <a:ext cx="3301017" cy="465137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rmAutofit/>
          </a:bodyPr>
          <a:lstStyle/>
          <a:p>
            <a:pPr algn="ctr">
              <a:defRPr/>
            </a:pPr>
            <a:r>
              <a:rPr lang="zh-CN" altLang="en-US" sz="20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</a:p>
        </p:txBody>
      </p:sp>
      <p:sp>
        <p:nvSpPr>
          <p:cNvPr id="28" name="MH_Number_4">
            <a:hlinkClick r:id="rId23" action="ppaction://hlinksldjump"/>
            <a:extLst>
              <a:ext uri="{FF2B5EF4-FFF2-40B4-BE49-F238E27FC236}">
                <a16:creationId xmlns:a16="http://schemas.microsoft.com/office/drawing/2014/main" id="{A30F1389-0CCC-4577-A568-D9A700E136F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738556" y="6260625"/>
            <a:ext cx="406830" cy="40682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9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"/>
    </mc:Choice>
    <mc:Fallback xmlns="">
      <p:transition spd="slow" advTm="250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298729" y="5083482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内容说明：只允许运行创建和暂停的工单，关闭的工单禁止再运行。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BE6164-9187-47EC-A54D-B5D71D1E3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29" y="1244505"/>
            <a:ext cx="11460590" cy="3367755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3352799" y="724402"/>
            <a:ext cx="1571165" cy="568984"/>
          </a:xfrm>
          <a:prstGeom prst="wedgeEllipseCallout">
            <a:avLst>
              <a:gd name="adj1" fmla="val -82795"/>
              <a:gd name="adj2" fmla="val 840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点击此处，运行工单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2186399" y="1517608"/>
            <a:ext cx="556802" cy="260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67666"/>
      </p:ext>
    </p:extLst>
  </p:cSld>
  <p:clrMapOvr>
    <a:masterClrMapping/>
  </p:clrMapOvr>
  <p:transition spd="slow"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61694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298729" y="5083482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内容说明：只允许暂停运行的工单，创建和关闭的工单禁止再暂停。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644C38-842A-48CB-A646-22712681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1112816"/>
            <a:ext cx="11510924" cy="3565874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2916572" y="625928"/>
            <a:ext cx="1571165" cy="568984"/>
          </a:xfrm>
          <a:prstGeom prst="wedgeEllipseCallout">
            <a:avLst>
              <a:gd name="adj1" fmla="val -47555"/>
              <a:gd name="adj2" fmla="val 840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点击此处，暂停工单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2522289" y="1387455"/>
            <a:ext cx="455803" cy="2903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57318"/>
      </p:ext>
    </p:extLst>
  </p:cSld>
  <p:clrMapOvr>
    <a:masterClrMapping/>
  </p:clrMapOvr>
  <p:transition spd="slow"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298729" y="5083482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内容说明：无。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A9668D-BDAA-4B3F-8642-4A8D246C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9" y="1145522"/>
            <a:ext cx="11487803" cy="3317421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3489821" y="576538"/>
            <a:ext cx="1571165" cy="568984"/>
          </a:xfrm>
          <a:prstGeom prst="wedgeEllipseCallout">
            <a:avLst>
              <a:gd name="adj1" fmla="val -47555"/>
              <a:gd name="adj2" fmla="val 840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点击此处，关闭工单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3008851" y="1394366"/>
            <a:ext cx="480970" cy="2582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582406"/>
      </p:ext>
    </p:extLst>
  </p:cSld>
  <p:clrMapOvr>
    <a:masterClrMapping/>
  </p:clrMapOvr>
  <p:transition spd="slow">
    <p:circl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62F989-8E14-4AB2-BED5-A16178ED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1014543"/>
            <a:ext cx="12192000" cy="379597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工单查询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249042" y="1383374"/>
            <a:ext cx="1796451" cy="568984"/>
          </a:xfrm>
          <a:prstGeom prst="wedgeEllipseCallout">
            <a:avLst>
              <a:gd name="adj1" fmla="val 62435"/>
              <a:gd name="adj2" fmla="val 8995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点击此处，打开工单查询页面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305562" y="2122624"/>
            <a:ext cx="886438" cy="260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273562" y="5348311"/>
            <a:ext cx="1023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内容说明：工单查询可以按工单单号，零件图号，订单单号，工单状态，开始时间，结束时间等条件查询，并且结果可以导出。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F49AA4-E7FF-4F34-B159-4259A9BE8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4119"/>
            <a:ext cx="12192000" cy="245032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BC04996A-B68F-4155-ACCE-3C8C35DC44BE}"/>
              </a:ext>
            </a:extLst>
          </p:cNvPr>
          <p:cNvSpPr/>
          <p:nvPr/>
        </p:nvSpPr>
        <p:spPr>
          <a:xfrm>
            <a:off x="166552" y="2625754"/>
            <a:ext cx="11779372" cy="2388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85790DB0-308E-4A35-8CBA-75BD03A0D05F}"/>
              </a:ext>
            </a:extLst>
          </p:cNvPr>
          <p:cNvSpPr/>
          <p:nvPr/>
        </p:nvSpPr>
        <p:spPr>
          <a:xfrm>
            <a:off x="3922214" y="1813945"/>
            <a:ext cx="1571165" cy="568984"/>
          </a:xfrm>
          <a:prstGeom prst="wedgeEllipseCallout">
            <a:avLst>
              <a:gd name="adj1" fmla="val 62435"/>
              <a:gd name="adj2" fmla="val 8995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工单查询页面</a:t>
            </a:r>
          </a:p>
        </p:txBody>
      </p:sp>
    </p:spTree>
    <p:extLst>
      <p:ext uri="{BB962C8B-B14F-4D97-AF65-F5344CB8AC3E}">
        <p14:creationId xmlns:p14="http://schemas.microsoft.com/office/powerpoint/2010/main" val="672514694"/>
      </p:ext>
    </p:extLst>
  </p:cSld>
  <p:clrMapOvr>
    <a:masterClrMapping/>
  </p:clrMapOvr>
  <p:transition spd="slow">
    <p:circl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62F989-8E14-4AB2-BED5-A16178ED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1014543"/>
            <a:ext cx="12192000" cy="379597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工单查询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474327" y="1383374"/>
            <a:ext cx="1571165" cy="568984"/>
          </a:xfrm>
          <a:prstGeom prst="wedgeEllipseCallout">
            <a:avLst>
              <a:gd name="adj1" fmla="val 62435"/>
              <a:gd name="adj2" fmla="val 8995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点击此处，进入工单查询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305562" y="2122624"/>
            <a:ext cx="886438" cy="260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273562" y="5348311"/>
            <a:ext cx="10238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内容说明：工单查询可以按工单单号，零件图号，订单单号，工单状态，开始时间，结束时间等条件查询，并且结果可以导出。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F49AA4-E7FF-4F34-B159-4259A9BE8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4119"/>
            <a:ext cx="12192000" cy="245032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BC04996A-B68F-4155-ACCE-3C8C35DC44BE}"/>
              </a:ext>
            </a:extLst>
          </p:cNvPr>
          <p:cNvSpPr/>
          <p:nvPr/>
        </p:nvSpPr>
        <p:spPr>
          <a:xfrm>
            <a:off x="166552" y="2625754"/>
            <a:ext cx="11779372" cy="2388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85790DB0-308E-4A35-8CBA-75BD03A0D05F}"/>
              </a:ext>
            </a:extLst>
          </p:cNvPr>
          <p:cNvSpPr/>
          <p:nvPr/>
        </p:nvSpPr>
        <p:spPr>
          <a:xfrm>
            <a:off x="3922214" y="1813945"/>
            <a:ext cx="1571165" cy="568984"/>
          </a:xfrm>
          <a:prstGeom prst="wedgeEllipseCallout">
            <a:avLst>
              <a:gd name="adj1" fmla="val 62435"/>
              <a:gd name="adj2" fmla="val 8995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工单查询页面</a:t>
            </a:r>
          </a:p>
        </p:txBody>
      </p:sp>
    </p:spTree>
    <p:extLst>
      <p:ext uri="{BB962C8B-B14F-4D97-AF65-F5344CB8AC3E}">
        <p14:creationId xmlns:p14="http://schemas.microsoft.com/office/powerpoint/2010/main" val="2878170166"/>
      </p:ext>
    </p:extLst>
  </p:cSld>
  <p:clrMapOvr>
    <a:masterClrMapping/>
  </p:clrMapOvr>
  <p:transition spd="slow">
    <p:circl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62F989-8E14-4AB2-BED5-A16178ED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1014543"/>
            <a:ext cx="12192000" cy="379597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图号查询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474327" y="1383374"/>
            <a:ext cx="1571165" cy="568984"/>
          </a:xfrm>
          <a:prstGeom prst="wedgeEllipseCallout">
            <a:avLst>
              <a:gd name="adj1" fmla="val 65105"/>
              <a:gd name="adj2" fmla="val 15482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点击此处，进入图号查询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305562" y="2575630"/>
            <a:ext cx="886438" cy="260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182584" y="6456739"/>
            <a:ext cx="8622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内容说明：图号查询可以按零件图号，客户名称，开始时间，结束时间等条件查询，并且结果可以导出。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604B0C-BCDA-49C2-BCF5-9D398BBF8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40" y="2070308"/>
            <a:ext cx="10021434" cy="4198663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CC0D191-FCE0-4092-B339-9250873F6ADF}"/>
              </a:ext>
            </a:extLst>
          </p:cNvPr>
          <p:cNvSpPr/>
          <p:nvPr/>
        </p:nvSpPr>
        <p:spPr>
          <a:xfrm>
            <a:off x="666140" y="2257648"/>
            <a:ext cx="9937543" cy="41263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85790DB0-308E-4A35-8CBA-75BD03A0D05F}"/>
              </a:ext>
            </a:extLst>
          </p:cNvPr>
          <p:cNvSpPr/>
          <p:nvPr/>
        </p:nvSpPr>
        <p:spPr>
          <a:xfrm>
            <a:off x="3544710" y="1391258"/>
            <a:ext cx="1571165" cy="568984"/>
          </a:xfrm>
          <a:prstGeom prst="wedgeEllipseCallout">
            <a:avLst>
              <a:gd name="adj1" fmla="val 62435"/>
              <a:gd name="adj2" fmla="val 8995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图号查询页面</a:t>
            </a:r>
          </a:p>
        </p:txBody>
      </p:sp>
    </p:spTree>
    <p:extLst>
      <p:ext uri="{BB962C8B-B14F-4D97-AF65-F5344CB8AC3E}">
        <p14:creationId xmlns:p14="http://schemas.microsoft.com/office/powerpoint/2010/main" val="4184801786"/>
      </p:ext>
    </p:extLst>
  </p:cSld>
  <p:clrMapOvr>
    <a:masterClrMapping/>
  </p:clrMapOvr>
  <p:transition spd="slow">
    <p:circl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62F989-8E14-4AB2-BED5-A16178ED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1014543"/>
            <a:ext cx="12192000" cy="379597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产能统计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474327" y="1383374"/>
            <a:ext cx="1571165" cy="568984"/>
          </a:xfrm>
          <a:prstGeom prst="wedgeEllipseCallout">
            <a:avLst>
              <a:gd name="adj1" fmla="val 63503"/>
              <a:gd name="adj2" fmla="val 2167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点击此处，进入产能统计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305562" y="2995080"/>
            <a:ext cx="886438" cy="260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182584" y="6456739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内容说明：产能统计可以按工单单号，零件图号，订单单号，工单状态，开始时间，结束时间等条件查询，并且结果可以导出。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85790DB0-308E-4A35-8CBA-75BD03A0D05F}"/>
              </a:ext>
            </a:extLst>
          </p:cNvPr>
          <p:cNvSpPr/>
          <p:nvPr/>
        </p:nvSpPr>
        <p:spPr>
          <a:xfrm>
            <a:off x="3569877" y="1575674"/>
            <a:ext cx="1571165" cy="568984"/>
          </a:xfrm>
          <a:prstGeom prst="wedgeEllipseCallout">
            <a:avLst>
              <a:gd name="adj1" fmla="val 62435"/>
              <a:gd name="adj2" fmla="val 8995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产能统计页面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FB9926-CA5F-4934-8345-EB9CB99E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84" y="2416029"/>
            <a:ext cx="10706326" cy="323848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CC0D191-FCE0-4092-B339-9250873F6ADF}"/>
              </a:ext>
            </a:extLst>
          </p:cNvPr>
          <p:cNvSpPr/>
          <p:nvPr/>
        </p:nvSpPr>
        <p:spPr>
          <a:xfrm>
            <a:off x="166552" y="2416028"/>
            <a:ext cx="10722358" cy="31967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404583"/>
      </p:ext>
    </p:extLst>
  </p:cSld>
  <p:clrMapOvr>
    <a:masterClrMapping/>
  </p:clrMapOvr>
  <p:transition spd="slow">
    <p:circl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62F989-8E14-4AB2-BED5-A16178ED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1014543"/>
            <a:ext cx="12192000" cy="379597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76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474327" y="1383374"/>
            <a:ext cx="1571165" cy="568984"/>
          </a:xfrm>
          <a:prstGeom prst="wedgeEllipseCallout">
            <a:avLst>
              <a:gd name="adj1" fmla="val 65639"/>
              <a:gd name="adj2" fmla="val 2963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点击此处，进入</a:t>
            </a:r>
            <a:r>
              <a:rPr lang="en-US" altLang="zh-CN" sz="1200" dirty="0">
                <a:solidFill>
                  <a:srgbClr val="FF0000"/>
                </a:solidFill>
              </a:rPr>
              <a:t>WIP</a:t>
            </a:r>
            <a:r>
              <a:rPr lang="zh-CN" altLang="en-US" sz="1200" dirty="0">
                <a:solidFill>
                  <a:srgbClr val="FF0000"/>
                </a:solidFill>
              </a:rPr>
              <a:t>查询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305562" y="3422918"/>
            <a:ext cx="886438" cy="260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166551" y="6045678"/>
            <a:ext cx="4073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</a:t>
            </a:r>
            <a:r>
              <a:rPr lang="en-US" altLang="zh-CN" sz="1400" dirty="0"/>
              <a:t>WIP</a:t>
            </a:r>
            <a:r>
              <a:rPr lang="zh-CN" altLang="en-US" sz="1400" dirty="0"/>
              <a:t>提供的是当天生产中的实时状况。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CC0D191-FCE0-4092-B339-9250873F6ADF}"/>
              </a:ext>
            </a:extLst>
          </p:cNvPr>
          <p:cNvSpPr/>
          <p:nvPr/>
        </p:nvSpPr>
        <p:spPr>
          <a:xfrm>
            <a:off x="166552" y="2416028"/>
            <a:ext cx="10344854" cy="2877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85790DB0-308E-4A35-8CBA-75BD03A0D05F}"/>
              </a:ext>
            </a:extLst>
          </p:cNvPr>
          <p:cNvSpPr/>
          <p:nvPr/>
        </p:nvSpPr>
        <p:spPr>
          <a:xfrm>
            <a:off x="3569877" y="1575674"/>
            <a:ext cx="1571165" cy="568984"/>
          </a:xfrm>
          <a:prstGeom prst="wedgeEllipseCallout">
            <a:avLst>
              <a:gd name="adj1" fmla="val 62435"/>
              <a:gd name="adj2" fmla="val 8995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WIP</a:t>
            </a:r>
            <a:r>
              <a:rPr lang="zh-CN" altLang="en-US" sz="1200" dirty="0">
                <a:solidFill>
                  <a:srgbClr val="FF0000"/>
                </a:solidFill>
              </a:rPr>
              <a:t>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4AC803-8914-4040-AE28-37F2B50ED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3" y="2617337"/>
            <a:ext cx="9885714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1583"/>
      </p:ext>
    </p:extLst>
  </p:cSld>
  <p:clrMapOvr>
    <a:masterClrMapping/>
  </p:clrMapOvr>
  <p:transition spd="slow">
    <p:circl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ADEEC0-5AD1-46FB-A32F-CBDA84F1D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1551"/>
            <a:ext cx="12192000" cy="2871439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主管查询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2763133" y="827074"/>
            <a:ext cx="1571165" cy="568984"/>
          </a:xfrm>
          <a:prstGeom prst="wedgeEllipseCallout">
            <a:avLst>
              <a:gd name="adj1" fmla="val -160215"/>
              <a:gd name="adj2" fmla="val 13271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实时</a:t>
            </a:r>
            <a:r>
              <a:rPr lang="en-US" altLang="zh-CN" sz="1200" dirty="0">
                <a:solidFill>
                  <a:srgbClr val="FF0000"/>
                </a:solidFill>
              </a:rPr>
              <a:t>WIP</a:t>
            </a:r>
            <a:r>
              <a:rPr lang="zh-CN" altLang="en-US" sz="1200" dirty="0">
                <a:solidFill>
                  <a:srgbClr val="FF0000"/>
                </a:solidFill>
              </a:rPr>
              <a:t>情况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64316" y="1776698"/>
            <a:ext cx="886438" cy="260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166551" y="4987763"/>
            <a:ext cx="11255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</a:t>
            </a:r>
            <a:r>
              <a:rPr lang="en-US" altLang="zh-CN" sz="1400" dirty="0"/>
              <a:t>WIP</a:t>
            </a:r>
            <a:r>
              <a:rPr lang="zh-CN" altLang="en-US" sz="1400" dirty="0"/>
              <a:t>提供的是当天生产中的实时状况。“工具箱”中的工单查询，产能查询，图号查询同工单工作台中页面相同，在此不做说明。</a:t>
            </a: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2038491"/>
      </p:ext>
    </p:extLst>
  </p:cSld>
  <p:clrMapOvr>
    <a:masterClrMapping/>
  </p:clrMapOvr>
  <p:transition spd="slow">
    <p:circl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ADEEC0-5AD1-46FB-A32F-CBDA84F1D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" y="818820"/>
            <a:ext cx="12192000" cy="2871439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订单查询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524674" y="211217"/>
            <a:ext cx="1571165" cy="568984"/>
          </a:xfrm>
          <a:prstGeom prst="wedgeEllipseCallout">
            <a:avLst>
              <a:gd name="adj1" fmla="val 48553"/>
              <a:gd name="adj2" fmla="val 2580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点此进入订单查询页面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162951" y="1935512"/>
            <a:ext cx="886438" cy="260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162221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内容说明：订单查询的查询条件有订单号码，零件图号，订单状态，开始时间，结束时间。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D5E9FE-9EEB-45BB-B9F8-B81B0C87E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1" y="2065664"/>
            <a:ext cx="10944839" cy="3656515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8F09FE09-1F89-404E-894D-42B7D95D2010}"/>
              </a:ext>
            </a:extLst>
          </p:cNvPr>
          <p:cNvSpPr/>
          <p:nvPr/>
        </p:nvSpPr>
        <p:spPr>
          <a:xfrm>
            <a:off x="75501" y="2195817"/>
            <a:ext cx="11020338" cy="3526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7A39DFB9-D7CE-4273-A15F-F915482D79CA}"/>
              </a:ext>
            </a:extLst>
          </p:cNvPr>
          <p:cNvSpPr/>
          <p:nvPr/>
        </p:nvSpPr>
        <p:spPr>
          <a:xfrm>
            <a:off x="4762337" y="1406812"/>
            <a:ext cx="1571165" cy="568984"/>
          </a:xfrm>
          <a:prstGeom prst="wedgeEllipseCallout">
            <a:avLst>
              <a:gd name="adj1" fmla="val -69980"/>
              <a:gd name="adj2" fmla="val 8258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订单查询页面</a:t>
            </a:r>
          </a:p>
        </p:txBody>
      </p:sp>
    </p:spTree>
    <p:extLst>
      <p:ext uri="{BB962C8B-B14F-4D97-AF65-F5344CB8AC3E}">
        <p14:creationId xmlns:p14="http://schemas.microsoft.com/office/powerpoint/2010/main" val="3288440903"/>
      </p:ext>
    </p:extLst>
  </p:cSld>
  <p:clrMapOvr>
    <a:masterClrMapping/>
  </p:clrMapOvr>
  <p:transition spd="slow"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Entry_1">
            <a:hlinkClick r:id="rId5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3506597" y="2280321"/>
            <a:ext cx="4253219" cy="924273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Autofit/>
          </a:bodyPr>
          <a:lstStyle/>
          <a:p>
            <a:pPr algn="ctr">
              <a:defRPr/>
            </a:pPr>
            <a:r>
              <a:rPr lang="zh-CN" altLang="en-US" sz="4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系统登录</a:t>
            </a:r>
          </a:p>
        </p:txBody>
      </p:sp>
      <p:sp>
        <p:nvSpPr>
          <p:cNvPr id="17" name="MH_Number_1">
            <a:hlinkClick r:id="rId5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2761370" y="2309475"/>
            <a:ext cx="806799" cy="89511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1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"/>
    </mc:Choice>
    <mc:Fallback xmlns="">
      <p:transition spd="slow" advTm="132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ADEEC0-5AD1-46FB-A32F-CBDA84F1D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" y="818820"/>
            <a:ext cx="12192000" cy="2871439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良率查询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524674" y="211217"/>
            <a:ext cx="1571165" cy="568984"/>
          </a:xfrm>
          <a:prstGeom prst="wedgeEllipseCallout">
            <a:avLst>
              <a:gd name="adj1" fmla="val 53358"/>
              <a:gd name="adj2" fmla="val 31848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点此进入良率查询页面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162952" y="2363350"/>
            <a:ext cx="886438" cy="2603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162221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内容说明：良率查询的查询条件有零件图号，客户名称，开始时间，结束时间，查询结果可以导出。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BAC8F4-C535-4D8E-83F2-FF359A948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0" y="2563788"/>
            <a:ext cx="10869340" cy="2982552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8F09FE09-1F89-404E-894D-42B7D95D2010}"/>
              </a:ext>
            </a:extLst>
          </p:cNvPr>
          <p:cNvSpPr/>
          <p:nvPr/>
        </p:nvSpPr>
        <p:spPr>
          <a:xfrm>
            <a:off x="75501" y="2363349"/>
            <a:ext cx="11020338" cy="33588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7A39DFB9-D7CE-4273-A15F-F915482D79CA}"/>
              </a:ext>
            </a:extLst>
          </p:cNvPr>
          <p:cNvSpPr/>
          <p:nvPr/>
        </p:nvSpPr>
        <p:spPr>
          <a:xfrm>
            <a:off x="4720392" y="1574344"/>
            <a:ext cx="1571165" cy="568984"/>
          </a:xfrm>
          <a:prstGeom prst="wedgeEllipseCallout">
            <a:avLst>
              <a:gd name="adj1" fmla="val -69980"/>
              <a:gd name="adj2" fmla="val 8258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良率查询页面</a:t>
            </a:r>
          </a:p>
        </p:txBody>
      </p:sp>
    </p:spTree>
    <p:extLst>
      <p:ext uri="{BB962C8B-B14F-4D97-AF65-F5344CB8AC3E}">
        <p14:creationId xmlns:p14="http://schemas.microsoft.com/office/powerpoint/2010/main" val="1615792850"/>
      </p:ext>
    </p:extLst>
  </p:cSld>
  <p:clrMapOvr>
    <a:masterClrMapping/>
  </p:clrMapOvr>
  <p:transition spd="slow">
    <p:circl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Entry_1">
            <a:hlinkClick r:id="rId4" action="ppaction://hlinksldjump"/>
            <a:extLst>
              <a:ext uri="{FF2B5EF4-FFF2-40B4-BE49-F238E27FC236}">
                <a16:creationId xmlns:a16="http://schemas.microsoft.com/office/drawing/2014/main" id="{452E8C7F-426D-4DD6-BCFC-9FE61CDAD5D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506597" y="2280321"/>
            <a:ext cx="4253219" cy="924273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Autofit/>
          </a:bodyPr>
          <a:lstStyle/>
          <a:p>
            <a:pPr algn="ctr">
              <a:defRPr/>
            </a:pPr>
            <a:r>
              <a:rPr lang="zh-CN" altLang="en-US" sz="4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</a:p>
        </p:txBody>
      </p:sp>
      <p:sp>
        <p:nvSpPr>
          <p:cNvPr id="5" name="MH_Number_1">
            <a:hlinkClick r:id="rId4" action="ppaction://hlinksldjump"/>
            <a:extLst>
              <a:ext uri="{FF2B5EF4-FFF2-40B4-BE49-F238E27FC236}">
                <a16:creationId xmlns:a16="http://schemas.microsoft.com/office/drawing/2014/main" id="{A377B246-02EC-4159-A851-C40590D4AE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61370" y="2309475"/>
            <a:ext cx="806799" cy="89511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4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9871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CF2A8-2CF8-4414-A6C6-282171A9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678"/>
            <a:ext cx="12192000" cy="526664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222319" y="2218197"/>
            <a:ext cx="1571165" cy="568984"/>
          </a:xfrm>
          <a:prstGeom prst="wedgeEllipseCallout">
            <a:avLst>
              <a:gd name="adj1" fmla="val 69376"/>
              <a:gd name="adj2" fmla="val -3094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主要作业内容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162951" y="1753300"/>
            <a:ext cx="950751" cy="2558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162221"/>
            <a:ext cx="95205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内容说明：面板分备料任务：运行中的工单有未发完料的信息；出库任务：发货通知的订单，但仓库未出完货的信息；</a:t>
            </a:r>
            <a:endParaRPr lang="en-US" altLang="zh-CN" sz="1400" dirty="0"/>
          </a:p>
          <a:p>
            <a:r>
              <a:rPr lang="zh-CN" altLang="en-US" sz="1400" dirty="0"/>
              <a:t>工具箱：仓库作业的快捷链接。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F09FE09-1F89-404E-894D-42B7D95D2010}"/>
              </a:ext>
            </a:extLst>
          </p:cNvPr>
          <p:cNvSpPr/>
          <p:nvPr/>
        </p:nvSpPr>
        <p:spPr>
          <a:xfrm>
            <a:off x="75501" y="1098959"/>
            <a:ext cx="7373923" cy="2424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7A39DFB9-D7CE-4273-A15F-F915482D79CA}"/>
              </a:ext>
            </a:extLst>
          </p:cNvPr>
          <p:cNvSpPr/>
          <p:nvPr/>
        </p:nvSpPr>
        <p:spPr>
          <a:xfrm>
            <a:off x="7818892" y="1301123"/>
            <a:ext cx="1571165" cy="737401"/>
          </a:xfrm>
          <a:prstGeom prst="wedgeEllipseCallout">
            <a:avLst>
              <a:gd name="adj1" fmla="val -69980"/>
              <a:gd name="adj2" fmla="val 8258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显示运行的工单未发完料的信息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33587DB-F7E7-4A37-B9AC-4BD37092249D}"/>
              </a:ext>
            </a:extLst>
          </p:cNvPr>
          <p:cNvSpPr/>
          <p:nvPr/>
        </p:nvSpPr>
        <p:spPr>
          <a:xfrm>
            <a:off x="75500" y="3686701"/>
            <a:ext cx="7373923" cy="2424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E522E4C3-0D45-40F9-A1EE-F5B45916F513}"/>
              </a:ext>
            </a:extLst>
          </p:cNvPr>
          <p:cNvSpPr/>
          <p:nvPr/>
        </p:nvSpPr>
        <p:spPr>
          <a:xfrm>
            <a:off x="7818891" y="3827607"/>
            <a:ext cx="1571165" cy="737401"/>
          </a:xfrm>
          <a:prstGeom prst="wedgeEllipseCallout">
            <a:avLst>
              <a:gd name="adj1" fmla="val -69980"/>
              <a:gd name="adj2" fmla="val 8258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显示发货通知的出库任务</a:t>
            </a:r>
          </a:p>
        </p:txBody>
      </p:sp>
    </p:spTree>
    <p:extLst>
      <p:ext uri="{BB962C8B-B14F-4D97-AF65-F5344CB8AC3E}">
        <p14:creationId xmlns:p14="http://schemas.microsoft.com/office/powerpoint/2010/main" val="1354099670"/>
      </p:ext>
    </p:extLst>
  </p:cSld>
  <p:clrMapOvr>
    <a:masterClrMapping/>
  </p:clrMapOvr>
  <p:transition spd="slow">
    <p:circl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CF2A8-2CF8-4414-A6C6-282171A9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678"/>
            <a:ext cx="12192000" cy="526664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收料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297820" y="795678"/>
            <a:ext cx="1571165" cy="568984"/>
          </a:xfrm>
          <a:prstGeom prst="wedgeEllipseCallout">
            <a:avLst>
              <a:gd name="adj1" fmla="val 67774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点击收料进入收料页面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162951" y="1753300"/>
            <a:ext cx="950751" cy="3187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162221"/>
            <a:ext cx="102003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内容说明：来料入库需要使用</a:t>
            </a:r>
            <a:r>
              <a:rPr lang="en-US" altLang="zh-CN" sz="1400" dirty="0"/>
              <a:t>IE9.0</a:t>
            </a:r>
            <a:r>
              <a:rPr lang="zh-CN" altLang="en-US" sz="1400" dirty="0"/>
              <a:t>以上浏览器，需要把安全级别降至最低，并事先需配置好打印机和安装</a:t>
            </a:r>
            <a:r>
              <a:rPr lang="en-US" altLang="zh-CN" sz="1400" dirty="0"/>
              <a:t>codesoft7</a:t>
            </a:r>
            <a:r>
              <a:rPr lang="zh-CN" altLang="en-US" sz="1400" dirty="0"/>
              <a:t>（由</a:t>
            </a:r>
            <a:r>
              <a:rPr lang="en-US" altLang="zh-CN" sz="1400" dirty="0"/>
              <a:t>IT</a:t>
            </a:r>
            <a:r>
              <a:rPr lang="zh-CN" altLang="en-US" sz="1400" dirty="0"/>
              <a:t>授权，</a:t>
            </a:r>
            <a:endParaRPr lang="en-US" altLang="zh-CN" sz="1400" dirty="0"/>
          </a:p>
          <a:p>
            <a:r>
              <a:rPr lang="en-US" altLang="zh-CN" sz="1400" dirty="0" err="1"/>
              <a:t>Mes</a:t>
            </a:r>
            <a:r>
              <a:rPr lang="zh-CN" altLang="en-US" sz="1400" dirty="0"/>
              <a:t>系统维护工程师安装调试）打印标签的软件，并设置好打印模板。</a:t>
            </a:r>
            <a:endParaRPr lang="en-US" altLang="zh-CN" sz="1400" dirty="0"/>
          </a:p>
          <a:p>
            <a:r>
              <a:rPr lang="zh-CN" altLang="en-US" sz="1400" dirty="0"/>
              <a:t>“单据编号”由系统生成，内容输入完后点击</a:t>
            </a:r>
            <a:r>
              <a:rPr lang="en-US" altLang="zh-CN" sz="1400" dirty="0"/>
              <a:t>”</a:t>
            </a:r>
            <a:r>
              <a:rPr lang="zh-CN" altLang="en-US" sz="1400" dirty="0"/>
              <a:t>保存并打印</a:t>
            </a:r>
            <a:r>
              <a:rPr lang="en-US" altLang="zh-CN" sz="1400" dirty="0"/>
              <a:t>”</a:t>
            </a:r>
            <a:r>
              <a:rPr lang="zh-CN" altLang="en-US" sz="1400" dirty="0"/>
              <a:t>，开始打印物料标签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7B3AA7-81FF-4C77-9A80-D4C91961F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06" y="1464561"/>
            <a:ext cx="9304762" cy="4742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2E4573-871B-49B5-BC4D-15BE2348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232" y="2789684"/>
            <a:ext cx="7609524" cy="3038095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8A0E2AD-F3F1-444B-8978-A3DCB84242D4}"/>
              </a:ext>
            </a:extLst>
          </p:cNvPr>
          <p:cNvSpPr/>
          <p:nvPr/>
        </p:nvSpPr>
        <p:spPr>
          <a:xfrm>
            <a:off x="386606" y="1464561"/>
            <a:ext cx="9304762" cy="47428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3737318" y="474118"/>
            <a:ext cx="1571165" cy="568984"/>
          </a:xfrm>
          <a:prstGeom prst="wedgeEllipseCallout">
            <a:avLst>
              <a:gd name="adj1" fmla="val 67774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收料页面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AC57881-EA66-424A-B631-722DE4D402FC}"/>
              </a:ext>
            </a:extLst>
          </p:cNvPr>
          <p:cNvSpPr/>
          <p:nvPr/>
        </p:nvSpPr>
        <p:spPr>
          <a:xfrm>
            <a:off x="1838232" y="2789684"/>
            <a:ext cx="7609524" cy="29483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D8AACA13-9FE5-44C1-8DEC-1B34FDA09373}"/>
              </a:ext>
            </a:extLst>
          </p:cNvPr>
          <p:cNvSpPr/>
          <p:nvPr/>
        </p:nvSpPr>
        <p:spPr>
          <a:xfrm>
            <a:off x="1753902" y="913404"/>
            <a:ext cx="1710751" cy="568984"/>
          </a:xfrm>
          <a:prstGeom prst="wedgeEllipseCallout">
            <a:avLst>
              <a:gd name="adj1" fmla="val -94008"/>
              <a:gd name="adj2" fmla="val 9437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点击收料</a:t>
            </a:r>
            <a:r>
              <a:rPr lang="en-US" altLang="zh-CN" sz="1200" dirty="0">
                <a:solidFill>
                  <a:srgbClr val="FF0000"/>
                </a:solidFill>
              </a:rPr>
              <a:t>,</a:t>
            </a:r>
            <a:r>
              <a:rPr lang="zh-CN" altLang="en-US" sz="1200" dirty="0">
                <a:solidFill>
                  <a:srgbClr val="FF0000"/>
                </a:solidFill>
              </a:rPr>
              <a:t>打开来料入库面板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308308" y="1706541"/>
            <a:ext cx="673204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对话气泡: 椭圆形 20">
            <a:extLst>
              <a:ext uri="{FF2B5EF4-FFF2-40B4-BE49-F238E27FC236}">
                <a16:creationId xmlns:a16="http://schemas.microsoft.com/office/drawing/2014/main" id="{0DA6A940-453E-4181-873A-8F1D469A4F37}"/>
              </a:ext>
            </a:extLst>
          </p:cNvPr>
          <p:cNvSpPr/>
          <p:nvPr/>
        </p:nvSpPr>
        <p:spPr>
          <a:xfrm>
            <a:off x="3991784" y="1995031"/>
            <a:ext cx="1571165" cy="568984"/>
          </a:xfrm>
          <a:prstGeom prst="wedgeEllipseCallout">
            <a:avLst>
              <a:gd name="adj1" fmla="val 67774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来料入库</a:t>
            </a:r>
          </a:p>
        </p:txBody>
      </p:sp>
    </p:spTree>
    <p:extLst>
      <p:ext uri="{BB962C8B-B14F-4D97-AF65-F5344CB8AC3E}">
        <p14:creationId xmlns:p14="http://schemas.microsoft.com/office/powerpoint/2010/main" val="1079997629"/>
      </p:ext>
    </p:extLst>
  </p:cSld>
  <p:clrMapOvr>
    <a:masterClrMapping/>
  </p:clrMapOvr>
  <p:transition spd="slow">
    <p:circl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收料之降低安全级别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3299692" y="741581"/>
            <a:ext cx="1571165" cy="568984"/>
          </a:xfrm>
          <a:prstGeom prst="wedgeEllipseCallout">
            <a:avLst>
              <a:gd name="adj1" fmla="val -59302"/>
              <a:gd name="adj2" fmla="val 383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1.</a:t>
            </a:r>
            <a:r>
              <a:rPr lang="zh-CN" altLang="en-US" sz="1200" dirty="0">
                <a:solidFill>
                  <a:srgbClr val="FF0000"/>
                </a:solidFill>
              </a:rPr>
              <a:t>打开</a:t>
            </a:r>
            <a:r>
              <a:rPr lang="en-US" altLang="zh-CN" sz="1200" dirty="0">
                <a:solidFill>
                  <a:srgbClr val="FF0000"/>
                </a:solidFill>
              </a:rPr>
              <a:t>IE</a:t>
            </a:r>
            <a:r>
              <a:rPr lang="zh-CN" altLang="en-US" sz="1200" dirty="0">
                <a:solidFill>
                  <a:srgbClr val="FF0000"/>
                </a:solidFill>
              </a:rPr>
              <a:t>浏览器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752FCC-0D93-4C72-B038-209C7F0F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45" y="1912690"/>
            <a:ext cx="2780952" cy="3295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950DDD-0D36-4720-AE62-5E6088B48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36" y="871277"/>
            <a:ext cx="2733333" cy="7238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15B73A-7243-4834-BF32-B4092DFE7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11" y="2390245"/>
            <a:ext cx="2293183" cy="3327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5DDA11-4DA2-4355-8182-6891A16BE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119" y="2148653"/>
            <a:ext cx="5698428" cy="4108313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2597455" y="2038525"/>
            <a:ext cx="347081" cy="269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6214A64-547F-42F7-B64F-A101C6AF507B}"/>
              </a:ext>
            </a:extLst>
          </p:cNvPr>
          <p:cNvSpPr/>
          <p:nvPr/>
        </p:nvSpPr>
        <p:spPr>
          <a:xfrm>
            <a:off x="644218" y="4584886"/>
            <a:ext cx="1083914" cy="269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对话气泡: 椭圆形 22">
            <a:extLst>
              <a:ext uri="{FF2B5EF4-FFF2-40B4-BE49-F238E27FC236}">
                <a16:creationId xmlns:a16="http://schemas.microsoft.com/office/drawing/2014/main" id="{82DD2221-B473-4940-904D-937E80C436A6}"/>
              </a:ext>
            </a:extLst>
          </p:cNvPr>
          <p:cNvSpPr/>
          <p:nvPr/>
        </p:nvSpPr>
        <p:spPr>
          <a:xfrm>
            <a:off x="3158437" y="1672404"/>
            <a:ext cx="1571165" cy="568984"/>
          </a:xfrm>
          <a:prstGeom prst="wedgeEllipseCallout">
            <a:avLst>
              <a:gd name="adj1" fmla="val -59302"/>
              <a:gd name="adj2" fmla="val 383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2.</a:t>
            </a:r>
            <a:r>
              <a:rPr lang="zh-CN" altLang="en-US" sz="1200" dirty="0">
                <a:solidFill>
                  <a:srgbClr val="FF0000"/>
                </a:solidFill>
              </a:rPr>
              <a:t>点击这个找到</a:t>
            </a:r>
            <a:r>
              <a:rPr lang="en-US" altLang="zh-CN" sz="1200" dirty="0">
                <a:solidFill>
                  <a:srgbClr val="FF0000"/>
                </a:solidFill>
              </a:rPr>
              <a:t>Internet</a:t>
            </a:r>
            <a:r>
              <a:rPr lang="zh-CN" altLang="en-US" sz="1200" dirty="0">
                <a:solidFill>
                  <a:srgbClr val="FF0000"/>
                </a:solidFill>
              </a:rPr>
              <a:t>选项</a:t>
            </a:r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07B47EE8-38DF-4C45-86F7-89B3A2D626D0}"/>
              </a:ext>
            </a:extLst>
          </p:cNvPr>
          <p:cNvSpPr/>
          <p:nvPr/>
        </p:nvSpPr>
        <p:spPr>
          <a:xfrm>
            <a:off x="1985412" y="4092813"/>
            <a:ext cx="1571165" cy="568984"/>
          </a:xfrm>
          <a:prstGeom prst="wedgeEllipseCallout">
            <a:avLst>
              <a:gd name="adj1" fmla="val -59302"/>
              <a:gd name="adj2" fmla="val 383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3.</a:t>
            </a:r>
            <a:r>
              <a:rPr lang="zh-CN" altLang="en-US" sz="1200" dirty="0">
                <a:solidFill>
                  <a:srgbClr val="FF0000"/>
                </a:solidFill>
              </a:rPr>
              <a:t>点击这个弹出</a:t>
            </a:r>
            <a:r>
              <a:rPr lang="en-US" altLang="zh-CN" sz="1200" dirty="0">
                <a:solidFill>
                  <a:srgbClr val="FF0000"/>
                </a:solidFill>
              </a:rPr>
              <a:t>Internet</a:t>
            </a:r>
            <a:r>
              <a:rPr lang="zh-CN" altLang="en-US" sz="1200" dirty="0">
                <a:solidFill>
                  <a:srgbClr val="FF0000"/>
                </a:solidFill>
              </a:rPr>
              <a:t>选项卡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67DD7E8-4C05-4532-8697-82ADB649265C}"/>
              </a:ext>
            </a:extLst>
          </p:cNvPr>
          <p:cNvSpPr/>
          <p:nvPr/>
        </p:nvSpPr>
        <p:spPr>
          <a:xfrm>
            <a:off x="3786943" y="2556840"/>
            <a:ext cx="323663" cy="1289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5338253B-5140-4028-9046-4CA6512B507D}"/>
              </a:ext>
            </a:extLst>
          </p:cNvPr>
          <p:cNvSpPr/>
          <p:nvPr/>
        </p:nvSpPr>
        <p:spPr>
          <a:xfrm>
            <a:off x="4205867" y="2023551"/>
            <a:ext cx="1571165" cy="568984"/>
          </a:xfrm>
          <a:prstGeom prst="wedgeEllipseCallout">
            <a:avLst>
              <a:gd name="adj1" fmla="val -59302"/>
              <a:gd name="adj2" fmla="val 383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4.</a:t>
            </a:r>
            <a:r>
              <a:rPr lang="zh-CN" altLang="en-US" sz="1200" dirty="0">
                <a:solidFill>
                  <a:srgbClr val="FF0000"/>
                </a:solidFill>
              </a:rPr>
              <a:t>选中“安全”选项卡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1C1253D-5FAB-47D3-8BBF-5585B3D0EE1B}"/>
              </a:ext>
            </a:extLst>
          </p:cNvPr>
          <p:cNvSpPr/>
          <p:nvPr/>
        </p:nvSpPr>
        <p:spPr>
          <a:xfrm>
            <a:off x="7524925" y="5016617"/>
            <a:ext cx="939567" cy="2862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对话气泡: 椭圆形 27">
            <a:extLst>
              <a:ext uri="{FF2B5EF4-FFF2-40B4-BE49-F238E27FC236}">
                <a16:creationId xmlns:a16="http://schemas.microsoft.com/office/drawing/2014/main" id="{31ED2321-BDA7-4443-8D0B-CCB2723CDB61}"/>
              </a:ext>
            </a:extLst>
          </p:cNvPr>
          <p:cNvSpPr/>
          <p:nvPr/>
        </p:nvSpPr>
        <p:spPr>
          <a:xfrm>
            <a:off x="6257119" y="3827252"/>
            <a:ext cx="1571165" cy="568984"/>
          </a:xfrm>
          <a:prstGeom prst="wedgeEllipseCallout">
            <a:avLst>
              <a:gd name="adj1" fmla="val 50155"/>
              <a:gd name="adj2" fmla="val 1518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5.</a:t>
            </a:r>
            <a:r>
              <a:rPr lang="zh-CN" altLang="en-US" sz="1200" dirty="0">
                <a:solidFill>
                  <a:srgbClr val="FF0000"/>
                </a:solidFill>
              </a:rPr>
              <a:t>选中“安全”选项卡</a:t>
            </a:r>
          </a:p>
        </p:txBody>
      </p:sp>
      <p:sp>
        <p:nvSpPr>
          <p:cNvPr id="29" name="对话气泡: 椭圆形 28">
            <a:extLst>
              <a:ext uri="{FF2B5EF4-FFF2-40B4-BE49-F238E27FC236}">
                <a16:creationId xmlns:a16="http://schemas.microsoft.com/office/drawing/2014/main" id="{81E551A0-DB43-488A-A3AD-3297278CC72F}"/>
              </a:ext>
            </a:extLst>
          </p:cNvPr>
          <p:cNvSpPr/>
          <p:nvPr/>
        </p:nvSpPr>
        <p:spPr>
          <a:xfrm>
            <a:off x="10384382" y="2882917"/>
            <a:ext cx="1571165" cy="568984"/>
          </a:xfrm>
          <a:prstGeom prst="wedgeEllipseCallout">
            <a:avLst>
              <a:gd name="adj1" fmla="val -57166"/>
              <a:gd name="adj2" fmla="val 1563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6.</a:t>
            </a:r>
            <a:r>
              <a:rPr lang="zh-CN" altLang="en-US" sz="1200" dirty="0">
                <a:solidFill>
                  <a:srgbClr val="FF0000"/>
                </a:solidFill>
              </a:rPr>
              <a:t>里面的内容全部启用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DE672DE-2596-4CC8-8931-3A1742A8908E}"/>
              </a:ext>
            </a:extLst>
          </p:cNvPr>
          <p:cNvSpPr/>
          <p:nvPr/>
        </p:nvSpPr>
        <p:spPr>
          <a:xfrm>
            <a:off x="9252402" y="2739795"/>
            <a:ext cx="939567" cy="22768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8BAB38B4-FD70-423D-85E4-6BB3991A4352}"/>
              </a:ext>
            </a:extLst>
          </p:cNvPr>
          <p:cNvSpPr/>
          <p:nvPr/>
        </p:nvSpPr>
        <p:spPr>
          <a:xfrm flipV="1">
            <a:off x="10605917" y="5717800"/>
            <a:ext cx="710832" cy="330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对话气泡: 椭圆形 31">
            <a:extLst>
              <a:ext uri="{FF2B5EF4-FFF2-40B4-BE49-F238E27FC236}">
                <a16:creationId xmlns:a16="http://schemas.microsoft.com/office/drawing/2014/main" id="{0216C7F0-6671-48D8-A855-2E5EC4971C20}"/>
              </a:ext>
            </a:extLst>
          </p:cNvPr>
          <p:cNvSpPr/>
          <p:nvPr/>
        </p:nvSpPr>
        <p:spPr>
          <a:xfrm>
            <a:off x="9320169" y="5607758"/>
            <a:ext cx="926504" cy="497584"/>
          </a:xfrm>
          <a:prstGeom prst="wedgeEllipseCallout">
            <a:avLst>
              <a:gd name="adj1" fmla="val 72580"/>
              <a:gd name="adj2" fmla="val 738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7.</a:t>
            </a:r>
            <a:r>
              <a:rPr lang="zh-CN" altLang="en-US" sz="1200" dirty="0">
                <a:solidFill>
                  <a:srgbClr val="FF0000"/>
                </a:solidFill>
              </a:rPr>
              <a:t>确定</a:t>
            </a:r>
          </a:p>
        </p:txBody>
      </p:sp>
    </p:spTree>
    <p:extLst>
      <p:ext uri="{BB962C8B-B14F-4D97-AF65-F5344CB8AC3E}">
        <p14:creationId xmlns:p14="http://schemas.microsoft.com/office/powerpoint/2010/main" val="2624912807"/>
      </p:ext>
    </p:extLst>
  </p:cSld>
  <p:clrMapOvr>
    <a:masterClrMapping/>
  </p:clrMapOvr>
  <p:transition spd="slow">
    <p:circl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CF2A8-2CF8-4414-A6C6-282171A9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678"/>
            <a:ext cx="12192000" cy="526664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收料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297820" y="795678"/>
            <a:ext cx="1571165" cy="568984"/>
          </a:xfrm>
          <a:prstGeom prst="wedgeEllipseCallout">
            <a:avLst>
              <a:gd name="adj1" fmla="val 67774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点击收料进入收料页面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162951" y="1753300"/>
            <a:ext cx="950751" cy="3187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162221"/>
            <a:ext cx="5436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内容说明：收料收发现有需要退回给供应商的料，可以做删除处理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7B3AA7-81FF-4C77-9A80-D4C91961F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06" y="1464561"/>
            <a:ext cx="9304762" cy="4742857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8A0E2AD-F3F1-444B-8978-A3DCB84242D4}"/>
              </a:ext>
            </a:extLst>
          </p:cNvPr>
          <p:cNvSpPr/>
          <p:nvPr/>
        </p:nvSpPr>
        <p:spPr>
          <a:xfrm>
            <a:off x="386606" y="1464561"/>
            <a:ext cx="9304762" cy="47428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3737318" y="474118"/>
            <a:ext cx="1571165" cy="568984"/>
          </a:xfrm>
          <a:prstGeom prst="wedgeEllipseCallout">
            <a:avLst>
              <a:gd name="adj1" fmla="val -10740"/>
              <a:gd name="adj2" fmla="val 1710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选中一行，删除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3999464" y="1759281"/>
            <a:ext cx="673204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228943"/>
      </p:ext>
    </p:extLst>
  </p:cSld>
  <p:clrMapOvr>
    <a:masterClrMapping/>
  </p:clrMapOvr>
  <p:transition spd="slow">
    <p:circl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CF2A8-2CF8-4414-A6C6-282171A9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237"/>
            <a:ext cx="12192000" cy="526664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发料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281827" y="1110455"/>
            <a:ext cx="1571165" cy="568984"/>
          </a:xfrm>
          <a:prstGeom prst="wedgeEllipseCallout">
            <a:avLst>
              <a:gd name="adj1" fmla="val 67774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点击发料进入发料页面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164337" y="2037088"/>
            <a:ext cx="950751" cy="3187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162221"/>
            <a:ext cx="830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内容说明：收料及退料的物料都可以进行发料</a:t>
            </a:r>
            <a:r>
              <a:rPr lang="en-US" altLang="zh-CN" sz="1400" dirty="0"/>
              <a:t>.</a:t>
            </a:r>
            <a:r>
              <a:rPr lang="zh-CN" altLang="en-US" sz="1400" dirty="0"/>
              <a:t>扫入或输入领料员及物料条码后，点击发料按钮进行发料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9B45FF-6BD3-4D90-A3A8-F20148433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3" y="2297653"/>
            <a:ext cx="10964411" cy="3615228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D80437C3-0793-43B6-8E37-535F24E9B422}"/>
              </a:ext>
            </a:extLst>
          </p:cNvPr>
          <p:cNvSpPr/>
          <p:nvPr/>
        </p:nvSpPr>
        <p:spPr>
          <a:xfrm>
            <a:off x="166551" y="2586923"/>
            <a:ext cx="1033243" cy="201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51FC83C6-F96E-42C1-B371-AB0DD98EF3B3}"/>
              </a:ext>
            </a:extLst>
          </p:cNvPr>
          <p:cNvSpPr/>
          <p:nvPr/>
        </p:nvSpPr>
        <p:spPr>
          <a:xfrm>
            <a:off x="512748" y="1592433"/>
            <a:ext cx="1683522" cy="644312"/>
          </a:xfrm>
          <a:prstGeom prst="wedgeEllipseCallout">
            <a:avLst>
              <a:gd name="adj1" fmla="val -40980"/>
              <a:gd name="adj2" fmla="val 10229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根据工单号加载出下表中信息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454F4B4-4E19-41E5-ABCA-E9F034F7F250}"/>
              </a:ext>
            </a:extLst>
          </p:cNvPr>
          <p:cNvSpPr/>
          <p:nvPr/>
        </p:nvSpPr>
        <p:spPr>
          <a:xfrm>
            <a:off x="90882" y="2779364"/>
            <a:ext cx="9651324" cy="662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5FEEDB2-80E4-47C9-BD23-673A8BABE4C9}"/>
              </a:ext>
            </a:extLst>
          </p:cNvPr>
          <p:cNvSpPr/>
          <p:nvPr/>
        </p:nvSpPr>
        <p:spPr>
          <a:xfrm>
            <a:off x="0" y="5066873"/>
            <a:ext cx="9651324" cy="662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054F54AC-16F3-47AF-92AD-AF6A357E9C69}"/>
              </a:ext>
            </a:extLst>
          </p:cNvPr>
          <p:cNvSpPr/>
          <p:nvPr/>
        </p:nvSpPr>
        <p:spPr>
          <a:xfrm>
            <a:off x="803304" y="3689952"/>
            <a:ext cx="1606610" cy="531670"/>
          </a:xfrm>
          <a:prstGeom prst="wedgeEllipseCallout">
            <a:avLst>
              <a:gd name="adj1" fmla="val 63741"/>
              <a:gd name="adj2" fmla="val -9439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259E82CF-4FAC-4569-9ADC-CD8F6551FF52}"/>
              </a:ext>
            </a:extLst>
          </p:cNvPr>
          <p:cNvSpPr/>
          <p:nvPr/>
        </p:nvSpPr>
        <p:spPr>
          <a:xfrm>
            <a:off x="5195848" y="3811235"/>
            <a:ext cx="1324593" cy="410388"/>
          </a:xfrm>
          <a:prstGeom prst="wedgeEllipseCallout">
            <a:avLst>
              <a:gd name="adj1" fmla="val -98132"/>
              <a:gd name="adj2" fmla="val 2502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B2DAE1-EBD8-4DA8-A0DF-0D82E3671B18}"/>
              </a:ext>
            </a:extLst>
          </p:cNvPr>
          <p:cNvSpPr/>
          <p:nvPr/>
        </p:nvSpPr>
        <p:spPr>
          <a:xfrm>
            <a:off x="803304" y="3861759"/>
            <a:ext cx="15296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原物料待发料信息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0CCBEC-73D8-4018-99EA-B1B3CE3A2599}"/>
              </a:ext>
            </a:extLst>
          </p:cNvPr>
          <p:cNvSpPr/>
          <p:nvPr/>
        </p:nvSpPr>
        <p:spPr>
          <a:xfrm>
            <a:off x="5358213" y="3898444"/>
            <a:ext cx="1281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成品发料记录</a:t>
            </a:r>
          </a:p>
        </p:txBody>
      </p:sp>
    </p:spTree>
    <p:extLst>
      <p:ext uri="{BB962C8B-B14F-4D97-AF65-F5344CB8AC3E}">
        <p14:creationId xmlns:p14="http://schemas.microsoft.com/office/powerpoint/2010/main" val="1188215144"/>
      </p:ext>
    </p:extLst>
  </p:cSld>
  <p:clrMapOvr>
    <a:masterClrMapping/>
  </p:clrMapOvr>
  <p:transition spd="slow">
    <p:circl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CF2A8-2CF8-4414-A6C6-282171A9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237"/>
            <a:ext cx="12192000" cy="526664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发料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281827" y="1110455"/>
            <a:ext cx="1571165" cy="568984"/>
          </a:xfrm>
          <a:prstGeom prst="wedgeEllipseCallout">
            <a:avLst>
              <a:gd name="adj1" fmla="val 67774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点击发料进入发料页面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164337" y="2037088"/>
            <a:ext cx="950751" cy="3187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162221"/>
            <a:ext cx="830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内容说明：收料及退料的物料都可以进行发料</a:t>
            </a:r>
            <a:r>
              <a:rPr lang="en-US" altLang="zh-CN" sz="1400" dirty="0"/>
              <a:t>.</a:t>
            </a:r>
            <a:r>
              <a:rPr lang="zh-CN" altLang="en-US" sz="1400" dirty="0"/>
              <a:t>扫入或输入领料员及物料条码后，点击发料按钮进行发料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9B45FF-6BD3-4D90-A3A8-F20148433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3" y="2297653"/>
            <a:ext cx="10964411" cy="3615228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D80437C3-0793-43B6-8E37-535F24E9B422}"/>
              </a:ext>
            </a:extLst>
          </p:cNvPr>
          <p:cNvSpPr/>
          <p:nvPr/>
        </p:nvSpPr>
        <p:spPr>
          <a:xfrm>
            <a:off x="166551" y="2586923"/>
            <a:ext cx="1033243" cy="201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51FC83C6-F96E-42C1-B371-AB0DD98EF3B3}"/>
              </a:ext>
            </a:extLst>
          </p:cNvPr>
          <p:cNvSpPr/>
          <p:nvPr/>
        </p:nvSpPr>
        <p:spPr>
          <a:xfrm>
            <a:off x="512748" y="1592433"/>
            <a:ext cx="1683522" cy="644312"/>
          </a:xfrm>
          <a:prstGeom prst="wedgeEllipseCallout">
            <a:avLst>
              <a:gd name="adj1" fmla="val -40980"/>
              <a:gd name="adj2" fmla="val 10229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根据工单号加载出下表中信息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454F4B4-4E19-41E5-ABCA-E9F034F7F250}"/>
              </a:ext>
            </a:extLst>
          </p:cNvPr>
          <p:cNvSpPr/>
          <p:nvPr/>
        </p:nvSpPr>
        <p:spPr>
          <a:xfrm>
            <a:off x="90882" y="2779364"/>
            <a:ext cx="9651324" cy="662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5FEEDB2-80E4-47C9-BD23-673A8BABE4C9}"/>
              </a:ext>
            </a:extLst>
          </p:cNvPr>
          <p:cNvSpPr/>
          <p:nvPr/>
        </p:nvSpPr>
        <p:spPr>
          <a:xfrm>
            <a:off x="0" y="5066873"/>
            <a:ext cx="9651324" cy="662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054F54AC-16F3-47AF-92AD-AF6A357E9C69}"/>
              </a:ext>
            </a:extLst>
          </p:cNvPr>
          <p:cNvSpPr/>
          <p:nvPr/>
        </p:nvSpPr>
        <p:spPr>
          <a:xfrm>
            <a:off x="803304" y="3689952"/>
            <a:ext cx="1606610" cy="531670"/>
          </a:xfrm>
          <a:prstGeom prst="wedgeEllipseCallout">
            <a:avLst>
              <a:gd name="adj1" fmla="val 63741"/>
              <a:gd name="adj2" fmla="val -9439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259E82CF-4FAC-4569-9ADC-CD8F6551FF52}"/>
              </a:ext>
            </a:extLst>
          </p:cNvPr>
          <p:cNvSpPr/>
          <p:nvPr/>
        </p:nvSpPr>
        <p:spPr>
          <a:xfrm>
            <a:off x="5195848" y="3811235"/>
            <a:ext cx="1324593" cy="410388"/>
          </a:xfrm>
          <a:prstGeom prst="wedgeEllipseCallout">
            <a:avLst>
              <a:gd name="adj1" fmla="val -98132"/>
              <a:gd name="adj2" fmla="val 2502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B2DAE1-EBD8-4DA8-A0DF-0D82E3671B18}"/>
              </a:ext>
            </a:extLst>
          </p:cNvPr>
          <p:cNvSpPr/>
          <p:nvPr/>
        </p:nvSpPr>
        <p:spPr>
          <a:xfrm>
            <a:off x="803304" y="3861759"/>
            <a:ext cx="15296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原物料待发料信息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0CCBEC-73D8-4018-99EA-B1B3CE3A2599}"/>
              </a:ext>
            </a:extLst>
          </p:cNvPr>
          <p:cNvSpPr/>
          <p:nvPr/>
        </p:nvSpPr>
        <p:spPr>
          <a:xfrm>
            <a:off x="5358213" y="3898444"/>
            <a:ext cx="1281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成品发料记录</a:t>
            </a:r>
          </a:p>
        </p:txBody>
      </p:sp>
    </p:spTree>
    <p:extLst>
      <p:ext uri="{BB962C8B-B14F-4D97-AF65-F5344CB8AC3E}">
        <p14:creationId xmlns:p14="http://schemas.microsoft.com/office/powerpoint/2010/main" val="4164674717"/>
      </p:ext>
    </p:extLst>
  </p:cSld>
  <p:clrMapOvr>
    <a:masterClrMapping/>
  </p:clrMapOvr>
  <p:transition spd="slow">
    <p:circl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CF2A8-2CF8-4414-A6C6-282171A9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237"/>
            <a:ext cx="12192000" cy="526664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入库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248271" y="1521940"/>
            <a:ext cx="1571165" cy="568984"/>
          </a:xfrm>
          <a:prstGeom prst="wedgeEllipseCallout">
            <a:avLst>
              <a:gd name="adj1" fmla="val 67774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点击入库进入入库页面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11164337" y="2469477"/>
            <a:ext cx="950751" cy="3187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162221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内容说明：终检完成后的产品显示在待入库信息表中，可以进行入库操作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4D9FB5-4196-4B0F-93F4-D2DF359B4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8108"/>
            <a:ext cx="12192000" cy="2692510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76BFF6B-DF5B-4E8A-8730-036AD24DDA85}"/>
              </a:ext>
            </a:extLst>
          </p:cNvPr>
          <p:cNvSpPr/>
          <p:nvPr/>
        </p:nvSpPr>
        <p:spPr>
          <a:xfrm>
            <a:off x="166551" y="3914164"/>
            <a:ext cx="11948537" cy="17903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57C81377-7916-4511-B604-81D34E249090}"/>
              </a:ext>
            </a:extLst>
          </p:cNvPr>
          <p:cNvSpPr/>
          <p:nvPr/>
        </p:nvSpPr>
        <p:spPr>
          <a:xfrm>
            <a:off x="6338689" y="2971031"/>
            <a:ext cx="1571165" cy="540359"/>
          </a:xfrm>
          <a:prstGeom prst="wedgeEllipseCallout">
            <a:avLst>
              <a:gd name="adj1" fmla="val 67774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待入库的产品信息</a:t>
            </a:r>
          </a:p>
        </p:txBody>
      </p:sp>
      <p:sp>
        <p:nvSpPr>
          <p:cNvPr id="21" name="对话气泡: 椭圆形 20">
            <a:extLst>
              <a:ext uri="{FF2B5EF4-FFF2-40B4-BE49-F238E27FC236}">
                <a16:creationId xmlns:a16="http://schemas.microsoft.com/office/drawing/2014/main" id="{C17C0148-1E27-46BE-A847-87765446C83F}"/>
              </a:ext>
            </a:extLst>
          </p:cNvPr>
          <p:cNvSpPr/>
          <p:nvPr/>
        </p:nvSpPr>
        <p:spPr>
          <a:xfrm>
            <a:off x="1341651" y="2399251"/>
            <a:ext cx="1571165" cy="650944"/>
          </a:xfrm>
          <a:prstGeom prst="wedgeEllipseCallout">
            <a:avLst>
              <a:gd name="adj1" fmla="val -53429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扫入一下信息，点击入库按钮进行入库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9583676-E987-437C-8947-EC03261E8E82}"/>
              </a:ext>
            </a:extLst>
          </p:cNvPr>
          <p:cNvSpPr/>
          <p:nvPr/>
        </p:nvSpPr>
        <p:spPr>
          <a:xfrm>
            <a:off x="89640" y="3457281"/>
            <a:ext cx="4306192" cy="3513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40660"/>
      </p:ext>
    </p:extLst>
  </p:cSld>
  <p:clrMapOvr>
    <a:masterClrMapping/>
  </p:clrMapOvr>
  <p:transition spd="slow">
    <p:circl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CF2A8-2CF8-4414-A6C6-282171A9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974"/>
            <a:ext cx="12192000" cy="526664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出库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722840" y="1910998"/>
            <a:ext cx="1571165" cy="568984"/>
          </a:xfrm>
          <a:prstGeom prst="wedgeEllipseCallout">
            <a:avLst>
              <a:gd name="adj1" fmla="val 67774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点击出库进入出库页面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952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内容说明：选中一条待出库的订单，则加载出对应的待出库产品。扫入待出库产品条码，点击出库按钮，进行出库操作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7783CC-7276-4577-9ECF-CE33199B0AC7}"/>
              </a:ext>
            </a:extLst>
          </p:cNvPr>
          <p:cNvSpPr/>
          <p:nvPr/>
        </p:nvSpPr>
        <p:spPr>
          <a:xfrm>
            <a:off x="11140580" y="2877424"/>
            <a:ext cx="974508" cy="3706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1AAAF4-3C10-4F5F-8A5D-C62029D01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2601"/>
            <a:ext cx="9645926" cy="3808017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0386BC6-E854-48C2-B623-E79188F4CD5C}"/>
              </a:ext>
            </a:extLst>
          </p:cNvPr>
          <p:cNvSpPr/>
          <p:nvPr/>
        </p:nvSpPr>
        <p:spPr>
          <a:xfrm>
            <a:off x="65005" y="4859134"/>
            <a:ext cx="9580921" cy="10814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8487914-B1AC-44E1-8E9C-A27B342269F9}"/>
              </a:ext>
            </a:extLst>
          </p:cNvPr>
          <p:cNvSpPr/>
          <p:nvPr/>
        </p:nvSpPr>
        <p:spPr>
          <a:xfrm>
            <a:off x="65006" y="3562546"/>
            <a:ext cx="9657833" cy="6235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9B4A5BB-EA3A-4C1E-8621-726C67FC04DD}"/>
              </a:ext>
            </a:extLst>
          </p:cNvPr>
          <p:cNvSpPr/>
          <p:nvPr/>
        </p:nvSpPr>
        <p:spPr>
          <a:xfrm>
            <a:off x="37044" y="2294640"/>
            <a:ext cx="9608883" cy="11058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14867F48-3D48-43D1-BFCB-E57C42718ED9}"/>
              </a:ext>
            </a:extLst>
          </p:cNvPr>
          <p:cNvSpPr/>
          <p:nvPr/>
        </p:nvSpPr>
        <p:spPr>
          <a:xfrm>
            <a:off x="3919057" y="1318644"/>
            <a:ext cx="1571165" cy="568984"/>
          </a:xfrm>
          <a:prstGeom prst="wedgeEllipseCallout">
            <a:avLst>
              <a:gd name="adj1" fmla="val 67774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显示待出库的订单信息</a:t>
            </a:r>
          </a:p>
        </p:txBody>
      </p:sp>
      <p:sp>
        <p:nvSpPr>
          <p:cNvPr id="22" name="对话气泡: 椭圆形 21">
            <a:extLst>
              <a:ext uri="{FF2B5EF4-FFF2-40B4-BE49-F238E27FC236}">
                <a16:creationId xmlns:a16="http://schemas.microsoft.com/office/drawing/2014/main" id="{0B234F57-38BD-4400-8131-25BFA183BCEF}"/>
              </a:ext>
            </a:extLst>
          </p:cNvPr>
          <p:cNvSpPr/>
          <p:nvPr/>
        </p:nvSpPr>
        <p:spPr>
          <a:xfrm>
            <a:off x="6905537" y="4302132"/>
            <a:ext cx="1571165" cy="568984"/>
          </a:xfrm>
          <a:prstGeom prst="wedgeEllipseCallout">
            <a:avLst>
              <a:gd name="adj1" fmla="val -112696"/>
              <a:gd name="adj2" fmla="val -6928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待出库的具体产品信息</a:t>
            </a:r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CAB3C242-DCA9-4120-AF40-85777E460FA1}"/>
              </a:ext>
            </a:extLst>
          </p:cNvPr>
          <p:cNvSpPr/>
          <p:nvPr/>
        </p:nvSpPr>
        <p:spPr>
          <a:xfrm>
            <a:off x="1648541" y="4222084"/>
            <a:ext cx="1571165" cy="568984"/>
          </a:xfrm>
          <a:prstGeom prst="wedgeEllipseCallout">
            <a:avLst>
              <a:gd name="adj1" fmla="val 97674"/>
              <a:gd name="adj2" fmla="val 5899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已出库产品记录</a:t>
            </a:r>
          </a:p>
        </p:txBody>
      </p:sp>
    </p:spTree>
    <p:extLst>
      <p:ext uri="{BB962C8B-B14F-4D97-AF65-F5344CB8AC3E}">
        <p14:creationId xmlns:p14="http://schemas.microsoft.com/office/powerpoint/2010/main" val="1813468625"/>
      </p:ext>
    </p:extLst>
  </p:cSld>
  <p:clrMapOvr>
    <a:masterClrMapping/>
  </p:clrMapOvr>
  <p:transition spd="slow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00069B-D18C-4C43-BEC9-634390D1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07" y="1527175"/>
            <a:ext cx="9128898" cy="4509266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2571" y="8518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系统登录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72835E-DB5B-47A5-B2CD-F2F3633AB466}"/>
              </a:ext>
            </a:extLst>
          </p:cNvPr>
          <p:cNvSpPr txBox="1"/>
          <p:nvPr/>
        </p:nvSpPr>
        <p:spPr>
          <a:xfrm>
            <a:off x="1585519" y="880844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系统网址：</a:t>
            </a:r>
            <a:r>
              <a:rPr lang="en-US" altLang="zh-CN" dirty="0">
                <a:hlinkClick r:id="rId4"/>
              </a:rPr>
              <a:t>http://192.168.1.232</a:t>
            </a:r>
            <a:endParaRPr lang="en-US" altLang="zh-CN" dirty="0"/>
          </a:p>
          <a:p>
            <a:r>
              <a:rPr lang="zh-CN" altLang="en-US" dirty="0"/>
              <a:t>支持浏览器</a:t>
            </a:r>
            <a:r>
              <a:rPr lang="en-US" altLang="zh-CN" dirty="0"/>
              <a:t>:IE9</a:t>
            </a:r>
            <a:r>
              <a:rPr lang="zh-CN" altLang="en-US" dirty="0"/>
              <a:t>以上版本，</a:t>
            </a:r>
            <a:r>
              <a:rPr lang="en-US" altLang="zh-CN" dirty="0"/>
              <a:t>google</a:t>
            </a:r>
            <a:r>
              <a:rPr lang="zh-CN" altLang="en-US" dirty="0"/>
              <a:t>浏览器，</a:t>
            </a:r>
            <a:r>
              <a:rPr lang="en-US" altLang="zh-CN" dirty="0"/>
              <a:t>360</a:t>
            </a:r>
            <a:r>
              <a:rPr lang="zh-CN" altLang="en-US" dirty="0"/>
              <a:t>浏览器等主流浏览器。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B914C88-16D5-43D8-ADBC-8AA09641A796}"/>
              </a:ext>
            </a:extLst>
          </p:cNvPr>
          <p:cNvSpPr/>
          <p:nvPr/>
        </p:nvSpPr>
        <p:spPr>
          <a:xfrm>
            <a:off x="4919337" y="3380763"/>
            <a:ext cx="2194527" cy="3410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A78E168-A50B-4E18-94E4-E49D771BE78E}"/>
              </a:ext>
            </a:extLst>
          </p:cNvPr>
          <p:cNvSpPr/>
          <p:nvPr/>
        </p:nvSpPr>
        <p:spPr>
          <a:xfrm>
            <a:off x="4919337" y="3772814"/>
            <a:ext cx="2194527" cy="3210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3776D05E-8E14-442A-80DA-AE3270D0E9CF}"/>
              </a:ext>
            </a:extLst>
          </p:cNvPr>
          <p:cNvSpPr/>
          <p:nvPr/>
        </p:nvSpPr>
        <p:spPr>
          <a:xfrm>
            <a:off x="7965347" y="2780834"/>
            <a:ext cx="1677798" cy="679379"/>
          </a:xfrm>
          <a:prstGeom prst="wedgeEllipseCallout">
            <a:avLst>
              <a:gd name="adj1" fmla="val -96333"/>
              <a:gd name="adj2" fmla="val 5902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输入或扫入用户名</a:t>
            </a:r>
          </a:p>
        </p:txBody>
      </p:sp>
      <p:sp>
        <p:nvSpPr>
          <p:cNvPr id="70" name="对话气泡: 椭圆形 69">
            <a:extLst>
              <a:ext uri="{FF2B5EF4-FFF2-40B4-BE49-F238E27FC236}">
                <a16:creationId xmlns:a16="http://schemas.microsoft.com/office/drawing/2014/main" id="{F874045B-5A1C-4CE1-9D0A-C52F3F4F39A7}"/>
              </a:ext>
            </a:extLst>
          </p:cNvPr>
          <p:cNvSpPr/>
          <p:nvPr/>
        </p:nvSpPr>
        <p:spPr>
          <a:xfrm>
            <a:off x="7940179" y="3485693"/>
            <a:ext cx="1702966" cy="550300"/>
          </a:xfrm>
          <a:prstGeom prst="wedgeEllipseCallout">
            <a:avLst>
              <a:gd name="adj1" fmla="val -94037"/>
              <a:gd name="adj2" fmla="val 289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输入或扫入密码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B8B6CEA9-5714-4A63-BC53-A371C58DF9C1}"/>
              </a:ext>
            </a:extLst>
          </p:cNvPr>
          <p:cNvSpPr/>
          <p:nvPr/>
        </p:nvSpPr>
        <p:spPr>
          <a:xfrm>
            <a:off x="4919337" y="4395831"/>
            <a:ext cx="1431130" cy="4936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对话气泡: 椭圆形 71">
            <a:extLst>
              <a:ext uri="{FF2B5EF4-FFF2-40B4-BE49-F238E27FC236}">
                <a16:creationId xmlns:a16="http://schemas.microsoft.com/office/drawing/2014/main" id="{AF3B4D3E-E37F-40DB-ADEB-F4926F81F8D5}"/>
              </a:ext>
            </a:extLst>
          </p:cNvPr>
          <p:cNvSpPr/>
          <p:nvPr/>
        </p:nvSpPr>
        <p:spPr>
          <a:xfrm>
            <a:off x="6961255" y="4340048"/>
            <a:ext cx="1677798" cy="605217"/>
          </a:xfrm>
          <a:prstGeom prst="wedgeEllipseCallout">
            <a:avLst>
              <a:gd name="adj1" fmla="val -81833"/>
              <a:gd name="adj2" fmla="val -37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按回车或登录按钮</a:t>
            </a:r>
          </a:p>
        </p:txBody>
      </p:sp>
    </p:spTree>
  </p:cSld>
  <p:clrMapOvr>
    <a:masterClrMapping/>
  </p:clrMapOvr>
  <p:transition spd="slow">
    <p:circl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CF2A8-2CF8-4414-A6C6-282171A9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163" y="614786"/>
            <a:ext cx="12192000" cy="526664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77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退料（补料）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48526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内容说明：选择工单号后，加载出待发料信息及补退料记录</a:t>
            </a:r>
            <a:endParaRPr lang="en-US" altLang="zh-CN" sz="1400" dirty="0"/>
          </a:p>
          <a:p>
            <a:r>
              <a:rPr lang="en-US" altLang="zh-CN" sz="1400" dirty="0"/>
              <a:t>                       </a:t>
            </a:r>
            <a:r>
              <a:rPr lang="zh-CN" altLang="en-US" sz="1400" dirty="0"/>
              <a:t>补料及退料操作均在本页面进行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47783CC-7276-4577-9ECF-CE33199B0AC7}"/>
              </a:ext>
            </a:extLst>
          </p:cNvPr>
          <p:cNvSpPr/>
          <p:nvPr/>
        </p:nvSpPr>
        <p:spPr>
          <a:xfrm>
            <a:off x="11123802" y="3248108"/>
            <a:ext cx="974508" cy="3706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DC9774-3341-4D6F-A70E-241A731172A9}"/>
              </a:ext>
            </a:extLst>
          </p:cNvPr>
          <p:cNvSpPr/>
          <p:nvPr/>
        </p:nvSpPr>
        <p:spPr>
          <a:xfrm>
            <a:off x="11123802" y="3702512"/>
            <a:ext cx="974508" cy="3706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3C800D-6EDF-438D-B539-84FC63322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9153"/>
            <a:ext cx="10566939" cy="3692808"/>
          </a:xfrm>
          <a:prstGeom prst="rect">
            <a:avLst/>
          </a:prstGeom>
        </p:spPr>
      </p:pic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552637" y="1365458"/>
            <a:ext cx="1571165" cy="568984"/>
          </a:xfrm>
          <a:prstGeom prst="wedgeEllipseCallout">
            <a:avLst>
              <a:gd name="adj1" fmla="val 48018"/>
              <a:gd name="adj2" fmla="val 28014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点击退料进入退料</a:t>
            </a:r>
            <a:r>
              <a:rPr lang="en-US" altLang="zh-CN" sz="1200" dirty="0">
                <a:solidFill>
                  <a:srgbClr val="FF0000"/>
                </a:solidFill>
              </a:rPr>
              <a:t>/</a:t>
            </a:r>
            <a:r>
              <a:rPr lang="zh-CN" altLang="en-US" sz="1200" dirty="0">
                <a:solidFill>
                  <a:srgbClr val="FF0000"/>
                </a:solidFill>
              </a:rPr>
              <a:t>补料页面</a:t>
            </a:r>
          </a:p>
        </p:txBody>
      </p:sp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A4435EC1-2527-4F09-929E-4B9833D11A6F}"/>
              </a:ext>
            </a:extLst>
          </p:cNvPr>
          <p:cNvSpPr/>
          <p:nvPr/>
        </p:nvSpPr>
        <p:spPr>
          <a:xfrm>
            <a:off x="9699072" y="5694294"/>
            <a:ext cx="1571165" cy="568984"/>
          </a:xfrm>
          <a:prstGeom prst="wedgeEllipseCallout">
            <a:avLst>
              <a:gd name="adj1" fmla="val 38942"/>
              <a:gd name="adj2" fmla="val -36415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点击退料进入退料</a:t>
            </a:r>
            <a:r>
              <a:rPr lang="en-US" altLang="zh-CN" sz="1200" dirty="0">
                <a:solidFill>
                  <a:srgbClr val="FF0000"/>
                </a:solidFill>
              </a:rPr>
              <a:t>/</a:t>
            </a:r>
            <a:r>
              <a:rPr lang="zh-CN" altLang="en-US" sz="1200" dirty="0">
                <a:solidFill>
                  <a:srgbClr val="FF0000"/>
                </a:solidFill>
              </a:rPr>
              <a:t>补料页面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0D12AEF-CC5D-4B1A-8B42-895A376A6C40}"/>
              </a:ext>
            </a:extLst>
          </p:cNvPr>
          <p:cNvSpPr/>
          <p:nvPr/>
        </p:nvSpPr>
        <p:spPr>
          <a:xfrm>
            <a:off x="-18164" y="2403615"/>
            <a:ext cx="8147095" cy="6331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A53EF1B-2097-4FE4-9BAE-0201E2141853}"/>
              </a:ext>
            </a:extLst>
          </p:cNvPr>
          <p:cNvSpPr/>
          <p:nvPr/>
        </p:nvSpPr>
        <p:spPr>
          <a:xfrm>
            <a:off x="8482105" y="5100216"/>
            <a:ext cx="1970577" cy="5940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0BB2EBB-B475-4F19-A407-BF6A8E0CB1D1}"/>
              </a:ext>
            </a:extLst>
          </p:cNvPr>
          <p:cNvSpPr/>
          <p:nvPr/>
        </p:nvSpPr>
        <p:spPr>
          <a:xfrm>
            <a:off x="8457723" y="2724578"/>
            <a:ext cx="1994960" cy="10466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E04923A-FD98-4972-8DD3-1020902310B5}"/>
              </a:ext>
            </a:extLst>
          </p:cNvPr>
          <p:cNvSpPr/>
          <p:nvPr/>
        </p:nvSpPr>
        <p:spPr>
          <a:xfrm>
            <a:off x="0" y="4640301"/>
            <a:ext cx="8279934" cy="6363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对话气泡: 椭圆形 26">
            <a:extLst>
              <a:ext uri="{FF2B5EF4-FFF2-40B4-BE49-F238E27FC236}">
                <a16:creationId xmlns:a16="http://schemas.microsoft.com/office/drawing/2014/main" id="{A10AA13C-758D-48E8-8081-359056637312}"/>
              </a:ext>
            </a:extLst>
          </p:cNvPr>
          <p:cNvSpPr/>
          <p:nvPr/>
        </p:nvSpPr>
        <p:spPr>
          <a:xfrm>
            <a:off x="1142151" y="3498766"/>
            <a:ext cx="1571165" cy="568984"/>
          </a:xfrm>
          <a:prstGeom prst="wedgeEllipseCallout">
            <a:avLst>
              <a:gd name="adj1" fmla="val 76845"/>
              <a:gd name="adj2" fmla="val 15248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补退料记录</a:t>
            </a:r>
          </a:p>
        </p:txBody>
      </p:sp>
      <p:sp>
        <p:nvSpPr>
          <p:cNvPr id="28" name="对话气泡: 椭圆形 27">
            <a:extLst>
              <a:ext uri="{FF2B5EF4-FFF2-40B4-BE49-F238E27FC236}">
                <a16:creationId xmlns:a16="http://schemas.microsoft.com/office/drawing/2014/main" id="{52F73C44-65E2-4FAD-A90E-808FBF325647}"/>
              </a:ext>
            </a:extLst>
          </p:cNvPr>
          <p:cNvSpPr/>
          <p:nvPr/>
        </p:nvSpPr>
        <p:spPr>
          <a:xfrm>
            <a:off x="3971254" y="3486699"/>
            <a:ext cx="1571165" cy="568984"/>
          </a:xfrm>
          <a:prstGeom prst="wedgeEllipseCallout">
            <a:avLst>
              <a:gd name="adj1" fmla="val 120903"/>
              <a:gd name="adj2" fmla="val -12687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待发料信息</a:t>
            </a:r>
          </a:p>
        </p:txBody>
      </p:sp>
      <p:sp>
        <p:nvSpPr>
          <p:cNvPr id="29" name="对话气泡: 椭圆形 28">
            <a:extLst>
              <a:ext uri="{FF2B5EF4-FFF2-40B4-BE49-F238E27FC236}">
                <a16:creationId xmlns:a16="http://schemas.microsoft.com/office/drawing/2014/main" id="{0F3EA59E-244F-4BAC-AA92-E2BB4F6F3948}"/>
              </a:ext>
            </a:extLst>
          </p:cNvPr>
          <p:cNvSpPr/>
          <p:nvPr/>
        </p:nvSpPr>
        <p:spPr>
          <a:xfrm>
            <a:off x="8681810" y="4165872"/>
            <a:ext cx="1571165" cy="568984"/>
          </a:xfrm>
          <a:prstGeom prst="wedgeEllipseCallout">
            <a:avLst>
              <a:gd name="adj1" fmla="val 24630"/>
              <a:gd name="adj2" fmla="val 1134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扫入条码进行退料操作</a:t>
            </a:r>
          </a:p>
        </p:txBody>
      </p:sp>
      <p:sp>
        <p:nvSpPr>
          <p:cNvPr id="30" name="对话气泡: 椭圆形 29">
            <a:extLst>
              <a:ext uri="{FF2B5EF4-FFF2-40B4-BE49-F238E27FC236}">
                <a16:creationId xmlns:a16="http://schemas.microsoft.com/office/drawing/2014/main" id="{D600E82E-E4D2-4DA4-9C8D-0F20EA1CA367}"/>
              </a:ext>
            </a:extLst>
          </p:cNvPr>
          <p:cNvSpPr/>
          <p:nvPr/>
        </p:nvSpPr>
        <p:spPr>
          <a:xfrm>
            <a:off x="7255380" y="1365458"/>
            <a:ext cx="2297258" cy="873784"/>
          </a:xfrm>
          <a:prstGeom prst="wedgeEllipseCallout">
            <a:avLst>
              <a:gd name="adj1" fmla="val 42145"/>
              <a:gd name="adj2" fmla="val 10335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扫入信息后可进行补料操作</a:t>
            </a:r>
          </a:p>
        </p:txBody>
      </p:sp>
    </p:spTree>
    <p:extLst>
      <p:ext uri="{BB962C8B-B14F-4D97-AF65-F5344CB8AC3E}">
        <p14:creationId xmlns:p14="http://schemas.microsoft.com/office/powerpoint/2010/main" val="694129140"/>
      </p:ext>
    </p:extLst>
  </p:cSld>
  <p:clrMapOvr>
    <a:masterClrMapping/>
  </p:clrMapOvr>
  <p:transition spd="slow">
    <p:circl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CF2A8-2CF8-4414-A6C6-282171A9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163" y="614786"/>
            <a:ext cx="12192000" cy="526664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物料库存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8453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内容说明：该查询页面包含入库查询、出库查询、库存查询三个查询功能，每个查询均可以到处</a:t>
            </a:r>
            <a:r>
              <a:rPr lang="en-US" altLang="zh-CN" sz="1400" dirty="0"/>
              <a:t>Excel</a:t>
            </a:r>
            <a:r>
              <a:rPr lang="zh-CN" altLang="en-US" sz="1400" dirty="0"/>
              <a:t>表格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DC9774-3341-4D6F-A70E-241A731172A9}"/>
              </a:ext>
            </a:extLst>
          </p:cNvPr>
          <p:cNvSpPr/>
          <p:nvPr/>
        </p:nvSpPr>
        <p:spPr>
          <a:xfrm>
            <a:off x="11123802" y="4139874"/>
            <a:ext cx="974508" cy="3706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A4435EC1-2527-4F09-929E-4B9833D11A6F}"/>
              </a:ext>
            </a:extLst>
          </p:cNvPr>
          <p:cNvSpPr/>
          <p:nvPr/>
        </p:nvSpPr>
        <p:spPr>
          <a:xfrm>
            <a:off x="9699072" y="5694294"/>
            <a:ext cx="1571165" cy="568984"/>
          </a:xfrm>
          <a:prstGeom prst="wedgeEllipseCallout">
            <a:avLst>
              <a:gd name="adj1" fmla="val 38942"/>
              <a:gd name="adj2" fmla="val -28455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点击物料库存进入物料库存查询页面</a:t>
            </a:r>
          </a:p>
        </p:txBody>
      </p:sp>
      <p:sp>
        <p:nvSpPr>
          <p:cNvPr id="37" name="对话气泡: 椭圆形 36">
            <a:extLst>
              <a:ext uri="{FF2B5EF4-FFF2-40B4-BE49-F238E27FC236}">
                <a16:creationId xmlns:a16="http://schemas.microsoft.com/office/drawing/2014/main" id="{86E097BD-41DB-4C1D-AE6C-A09643FFC24B}"/>
              </a:ext>
            </a:extLst>
          </p:cNvPr>
          <p:cNvSpPr/>
          <p:nvPr/>
        </p:nvSpPr>
        <p:spPr>
          <a:xfrm>
            <a:off x="4695529" y="142036"/>
            <a:ext cx="1571165" cy="568984"/>
          </a:xfrm>
          <a:prstGeom prst="wedgeEllipseCallout">
            <a:avLst>
              <a:gd name="adj1" fmla="val -117332"/>
              <a:gd name="adj2" fmla="val 6837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点击此处在三个查询页面之间切换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FCD46F-9A18-40BD-BF79-A2327BEE6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3" y="883830"/>
            <a:ext cx="9658929" cy="1622704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9BF29CC-CE90-4DF0-B399-C458FB515BA9}"/>
              </a:ext>
            </a:extLst>
          </p:cNvPr>
          <p:cNvSpPr/>
          <p:nvPr/>
        </p:nvSpPr>
        <p:spPr>
          <a:xfrm>
            <a:off x="37040" y="833975"/>
            <a:ext cx="3553447" cy="230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2E086E-F453-44FB-AE68-D12D266C7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92197"/>
            <a:ext cx="9699072" cy="17531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2CC09E-3AFD-41B5-A1E2-6B7A626E8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1" y="4266978"/>
            <a:ext cx="9699072" cy="15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431"/>
      </p:ext>
    </p:extLst>
  </p:cSld>
  <p:clrMapOvr>
    <a:masterClrMapping/>
  </p:clrMapOvr>
  <p:transition spd="slow">
    <p:circl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CF2A8-2CF8-4414-A6C6-282171A9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163" y="614786"/>
            <a:ext cx="12192000" cy="526664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成品库存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4324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内容说明：提供成品查询功能，并可以导出</a:t>
            </a:r>
            <a:r>
              <a:rPr lang="en-US" altLang="zh-CN" sz="1400" dirty="0"/>
              <a:t>Excel</a:t>
            </a:r>
            <a:r>
              <a:rPr lang="zh-CN" altLang="en-US" sz="1400" dirty="0"/>
              <a:t>表格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DC9774-3341-4D6F-A70E-241A731172A9}"/>
              </a:ext>
            </a:extLst>
          </p:cNvPr>
          <p:cNvSpPr/>
          <p:nvPr/>
        </p:nvSpPr>
        <p:spPr>
          <a:xfrm>
            <a:off x="11123802" y="4567713"/>
            <a:ext cx="974508" cy="3706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A4435EC1-2527-4F09-929E-4B9833D11A6F}"/>
              </a:ext>
            </a:extLst>
          </p:cNvPr>
          <p:cNvSpPr/>
          <p:nvPr/>
        </p:nvSpPr>
        <p:spPr>
          <a:xfrm>
            <a:off x="9699072" y="5694294"/>
            <a:ext cx="1571165" cy="568984"/>
          </a:xfrm>
          <a:prstGeom prst="wedgeEllipseCallout">
            <a:avLst>
              <a:gd name="adj1" fmla="val 38408"/>
              <a:gd name="adj2" fmla="val -2182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点击成品库存进入成品库存查询页面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65DB27-A154-4F11-A1D8-51AE00BC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" y="2126921"/>
            <a:ext cx="9662028" cy="21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67677"/>
      </p:ext>
    </p:extLst>
  </p:cSld>
  <p:clrMapOvr>
    <a:masterClrMapping/>
  </p:clrMapOvr>
  <p:transition spd="slow">
    <p:circl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Entry_1">
            <a:hlinkClick r:id="rId4" action="ppaction://hlinksldjump"/>
            <a:extLst>
              <a:ext uri="{FF2B5EF4-FFF2-40B4-BE49-F238E27FC236}">
                <a16:creationId xmlns:a16="http://schemas.microsoft.com/office/drawing/2014/main" id="{A7B45FAC-4D3C-4DA3-987F-540DA13B92A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506597" y="2280321"/>
            <a:ext cx="4253219" cy="924273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Autofit/>
          </a:bodyPr>
          <a:lstStyle/>
          <a:p>
            <a:pPr algn="ctr">
              <a:defRPr/>
            </a:pPr>
            <a:r>
              <a:rPr lang="zh-CN" altLang="en-US" sz="4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</a:p>
        </p:txBody>
      </p:sp>
      <p:sp>
        <p:nvSpPr>
          <p:cNvPr id="5" name="MH_Number_1">
            <a:hlinkClick r:id="rId4" action="ppaction://hlinksldjump"/>
            <a:extLst>
              <a:ext uri="{FF2B5EF4-FFF2-40B4-BE49-F238E27FC236}">
                <a16:creationId xmlns:a16="http://schemas.microsoft.com/office/drawing/2014/main" id="{74A0D5E3-4672-4B29-A31A-1DD73F62F5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61370" y="2309475"/>
            <a:ext cx="806799" cy="89511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5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006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4EA0A2-EFED-4190-BF8E-CF41FD31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" y="848017"/>
            <a:ext cx="12192000" cy="3763797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工单指派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9297820" y="795678"/>
            <a:ext cx="1571165" cy="568984"/>
          </a:xfrm>
          <a:prstGeom prst="wedgeEllipseCallout">
            <a:avLst>
              <a:gd name="adj1" fmla="val 67774"/>
              <a:gd name="adj2" fmla="val 1164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工单指派作业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9940955" y="1753300"/>
            <a:ext cx="2172748" cy="1107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162221"/>
            <a:ext cx="1028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内容说明：工单指派除了“我的任务”中的工单外，对运行中的工单也可以进行工单指派人修改，操作人选项可以进行多人指派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8A0E2AD-F3F1-444B-8978-A3DCB84242D4}"/>
              </a:ext>
            </a:extLst>
          </p:cNvPr>
          <p:cNvSpPr/>
          <p:nvPr/>
        </p:nvSpPr>
        <p:spPr>
          <a:xfrm>
            <a:off x="0" y="1921080"/>
            <a:ext cx="9691368" cy="20972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3737318" y="474118"/>
            <a:ext cx="1571165" cy="568984"/>
          </a:xfrm>
          <a:prstGeom prst="wedgeEllipseCallout">
            <a:avLst>
              <a:gd name="adj1" fmla="val -238704"/>
              <a:gd name="adj2" fmla="val 737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待指派的工单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50004" y="1043102"/>
            <a:ext cx="673204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8D683915-25C6-4482-98A5-7AF70CF369D1}"/>
              </a:ext>
            </a:extLst>
          </p:cNvPr>
          <p:cNvSpPr/>
          <p:nvPr/>
        </p:nvSpPr>
        <p:spPr>
          <a:xfrm>
            <a:off x="3858634" y="4611814"/>
            <a:ext cx="1571165" cy="568984"/>
          </a:xfrm>
          <a:prstGeom prst="wedgeEllipseCallout">
            <a:avLst>
              <a:gd name="adj1" fmla="val 498"/>
              <a:gd name="adj2" fmla="val -14889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指派记录</a:t>
            </a:r>
          </a:p>
        </p:txBody>
      </p:sp>
    </p:spTree>
    <p:extLst>
      <p:ext uri="{BB962C8B-B14F-4D97-AF65-F5344CB8AC3E}">
        <p14:creationId xmlns:p14="http://schemas.microsoft.com/office/powerpoint/2010/main" val="338584715"/>
      </p:ext>
    </p:extLst>
  </p:cSld>
  <p:clrMapOvr>
    <a:masterClrMapping/>
  </p:clrMapOvr>
  <p:transition spd="slow">
    <p:circl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EC8797-B191-43F4-9A36-A64837F6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899"/>
            <a:ext cx="11912367" cy="4079109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条码打印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3899810" y="709982"/>
            <a:ext cx="1571165" cy="568984"/>
          </a:xfrm>
          <a:prstGeom prst="wedgeEllipseCallout">
            <a:avLst>
              <a:gd name="adj1" fmla="val -72177"/>
              <a:gd name="adj2" fmla="val 906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3.</a:t>
            </a:r>
            <a:r>
              <a:rPr lang="zh-CN" altLang="en-US" sz="1200" dirty="0">
                <a:solidFill>
                  <a:srgbClr val="FF0000"/>
                </a:solidFill>
              </a:rPr>
              <a:t>点击“打印”或回车，打印条码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3232056" y="1525249"/>
            <a:ext cx="475878" cy="2790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162221"/>
            <a:ext cx="105096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内容说明：只能打印已经做过物料出库的条码，打印数量指的是一块物料做几块成品就打印几个成品条码，对于散件（比如：</a:t>
            </a:r>
            <a:r>
              <a:rPr lang="en-US" altLang="zh-CN" sz="1400" dirty="0"/>
              <a:t>1</a:t>
            </a:r>
            <a:r>
              <a:rPr lang="zh-CN" altLang="en-US" sz="1400" dirty="0"/>
              <a:t>件料</a:t>
            </a:r>
            <a:endParaRPr lang="en-US" altLang="zh-CN" sz="1400" dirty="0"/>
          </a:p>
          <a:p>
            <a:r>
              <a:rPr lang="zh-CN" altLang="en-US" sz="1400" dirty="0"/>
              <a:t>做几十或上百成品的情况）不适用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8A0E2AD-F3F1-444B-8978-A3DCB84242D4}"/>
              </a:ext>
            </a:extLst>
          </p:cNvPr>
          <p:cNvSpPr/>
          <p:nvPr/>
        </p:nvSpPr>
        <p:spPr>
          <a:xfrm>
            <a:off x="0" y="1803131"/>
            <a:ext cx="11688792" cy="32391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377405" y="748432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1.</a:t>
            </a:r>
            <a:r>
              <a:rPr lang="zh-CN" altLang="en-US" sz="1200" dirty="0">
                <a:solidFill>
                  <a:srgbClr val="FF0000"/>
                </a:solidFill>
              </a:rPr>
              <a:t>输入或扫入来料条码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0" y="1525249"/>
            <a:ext cx="1568741" cy="277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8D683915-25C6-4482-98A5-7AF70CF369D1}"/>
              </a:ext>
            </a:extLst>
          </p:cNvPr>
          <p:cNvSpPr/>
          <p:nvPr/>
        </p:nvSpPr>
        <p:spPr>
          <a:xfrm>
            <a:off x="4029051" y="5604619"/>
            <a:ext cx="1571165" cy="568984"/>
          </a:xfrm>
          <a:prstGeom prst="wedgeEllipseCallout">
            <a:avLst>
              <a:gd name="adj1" fmla="val 498"/>
              <a:gd name="adj2" fmla="val -14889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打印记录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1720072" y="1525249"/>
            <a:ext cx="1484522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2071041" y="748432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2.</a:t>
            </a:r>
            <a:r>
              <a:rPr lang="zh-CN" altLang="en-US" sz="1200" dirty="0">
                <a:solidFill>
                  <a:srgbClr val="FF0000"/>
                </a:solidFill>
              </a:rPr>
              <a:t>输入打印数量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3803538" y="1507402"/>
            <a:ext cx="2328814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6636632" y="532049"/>
            <a:ext cx="1571165" cy="568984"/>
          </a:xfrm>
          <a:prstGeom prst="wedgeEllipseCallout">
            <a:avLst>
              <a:gd name="adj1" fmla="val -103081"/>
              <a:gd name="adj2" fmla="val 11714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这里可以查询打印记录</a:t>
            </a:r>
          </a:p>
        </p:txBody>
      </p:sp>
    </p:spTree>
    <p:extLst>
      <p:ext uri="{BB962C8B-B14F-4D97-AF65-F5344CB8AC3E}">
        <p14:creationId xmlns:p14="http://schemas.microsoft.com/office/powerpoint/2010/main" val="907499012"/>
      </p:ext>
    </p:extLst>
  </p:cSld>
  <p:clrMapOvr>
    <a:masterClrMapping/>
  </p:clrMapOvr>
  <p:transition spd="slow">
    <p:circl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DC17D2-ACAF-4303-ABBD-1CBAEE65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6" y="1347800"/>
            <a:ext cx="11792073" cy="3777873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车铣报工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4145534" y="3360849"/>
            <a:ext cx="614565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69079" y="5493643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内容说明：“我的任务”只显示本人的任务，报工流程如图</a:t>
            </a:r>
            <a:r>
              <a:rPr lang="en-US" altLang="zh-CN" sz="1400" dirty="0"/>
              <a:t>1,2,3,4,5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234978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103516" y="1384183"/>
            <a:ext cx="9825487" cy="17334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5892363" y="3368978"/>
            <a:ext cx="721025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584239" y="656901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5302190" y="3378946"/>
            <a:ext cx="484470" cy="2891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440529" y="588350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C729545-9226-4448-B742-2B5C0B36B4C8}"/>
              </a:ext>
            </a:extLst>
          </p:cNvPr>
          <p:cNvSpPr/>
          <p:nvPr/>
        </p:nvSpPr>
        <p:spPr>
          <a:xfrm>
            <a:off x="4865802" y="3368979"/>
            <a:ext cx="330685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CAF5080-3887-47CE-94F4-F1C039CDFA7D}"/>
              </a:ext>
            </a:extLst>
          </p:cNvPr>
          <p:cNvSpPr/>
          <p:nvPr/>
        </p:nvSpPr>
        <p:spPr>
          <a:xfrm>
            <a:off x="6648027" y="3370162"/>
            <a:ext cx="420357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4796236" y="3785634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5332787" y="3764659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对话气泡: 椭圆形 26">
            <a:extLst>
              <a:ext uri="{FF2B5EF4-FFF2-40B4-BE49-F238E27FC236}">
                <a16:creationId xmlns:a16="http://schemas.microsoft.com/office/drawing/2014/main" id="{3F05AB37-0A7C-402C-B017-EA889D110990}"/>
              </a:ext>
            </a:extLst>
          </p:cNvPr>
          <p:cNvSpPr/>
          <p:nvPr/>
        </p:nvSpPr>
        <p:spPr>
          <a:xfrm>
            <a:off x="6032364" y="3785634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对话气泡: 椭圆形 27">
            <a:extLst>
              <a:ext uri="{FF2B5EF4-FFF2-40B4-BE49-F238E27FC236}">
                <a16:creationId xmlns:a16="http://schemas.microsoft.com/office/drawing/2014/main" id="{A8F4690A-A1BA-4917-B129-061C35C31850}"/>
              </a:ext>
            </a:extLst>
          </p:cNvPr>
          <p:cNvSpPr/>
          <p:nvPr/>
        </p:nvSpPr>
        <p:spPr>
          <a:xfrm>
            <a:off x="6616995" y="3779444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5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 flipV="1">
            <a:off x="5031144" y="2158583"/>
            <a:ext cx="6562758" cy="1185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75199A0-DE9C-462D-BFE7-D87EFCD102FC}"/>
              </a:ext>
            </a:extLst>
          </p:cNvPr>
          <p:cNvCxnSpPr>
            <a:cxnSpLocks/>
          </p:cNvCxnSpPr>
          <p:nvPr/>
        </p:nvCxnSpPr>
        <p:spPr>
          <a:xfrm flipV="1">
            <a:off x="6481529" y="2956048"/>
            <a:ext cx="3914586" cy="39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</p:cNvCxnSpPr>
          <p:nvPr/>
        </p:nvCxnSpPr>
        <p:spPr>
          <a:xfrm flipV="1">
            <a:off x="6481529" y="3078977"/>
            <a:ext cx="5112373" cy="264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2538D67-D6FD-44CB-8352-3E32AA173445}"/>
              </a:ext>
            </a:extLst>
          </p:cNvPr>
          <p:cNvCxnSpPr>
            <a:cxnSpLocks/>
          </p:cNvCxnSpPr>
          <p:nvPr/>
        </p:nvCxnSpPr>
        <p:spPr>
          <a:xfrm>
            <a:off x="7066160" y="3537155"/>
            <a:ext cx="3260688" cy="816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45293"/>
      </p:ext>
    </p:extLst>
  </p:cSld>
  <p:clrMapOvr>
    <a:masterClrMapping/>
  </p:clrMapOvr>
  <p:transition spd="slow">
    <p:circl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2DB8BB-87BF-4DD9-A186-647ACA77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3805"/>
            <a:ext cx="12192000" cy="4510389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车铣报工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3961701" y="3360849"/>
            <a:ext cx="1276496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69079" y="5493643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内容说明：“我的任务”只显示本人的任务，报工流程如图</a:t>
            </a:r>
            <a:r>
              <a:rPr lang="en-US" altLang="zh-CN" sz="1400" dirty="0"/>
              <a:t>1,2,3,4,5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234978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6773201" y="3379151"/>
            <a:ext cx="1147120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5894990" y="3397045"/>
            <a:ext cx="878211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440529" y="588350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C729545-9226-4448-B742-2B5C0B36B4C8}"/>
              </a:ext>
            </a:extLst>
          </p:cNvPr>
          <p:cNvSpPr/>
          <p:nvPr/>
        </p:nvSpPr>
        <p:spPr>
          <a:xfrm>
            <a:off x="5238197" y="3383859"/>
            <a:ext cx="629425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CAF5080-3887-47CE-94F4-F1C039CDFA7D}"/>
              </a:ext>
            </a:extLst>
          </p:cNvPr>
          <p:cNvSpPr/>
          <p:nvPr/>
        </p:nvSpPr>
        <p:spPr>
          <a:xfrm>
            <a:off x="7920321" y="3397045"/>
            <a:ext cx="568070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5204917" y="3816735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5880178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对话气泡: 椭圆形 26">
            <a:extLst>
              <a:ext uri="{FF2B5EF4-FFF2-40B4-BE49-F238E27FC236}">
                <a16:creationId xmlns:a16="http://schemas.microsoft.com/office/drawing/2014/main" id="{3F05AB37-0A7C-402C-B017-EA889D110990}"/>
              </a:ext>
            </a:extLst>
          </p:cNvPr>
          <p:cNvSpPr/>
          <p:nvPr/>
        </p:nvSpPr>
        <p:spPr>
          <a:xfrm>
            <a:off x="6776381" y="3816734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对话气泡: 椭圆形 27">
            <a:extLst>
              <a:ext uri="{FF2B5EF4-FFF2-40B4-BE49-F238E27FC236}">
                <a16:creationId xmlns:a16="http://schemas.microsoft.com/office/drawing/2014/main" id="{A8F4690A-A1BA-4917-B129-061C35C31850}"/>
              </a:ext>
            </a:extLst>
          </p:cNvPr>
          <p:cNvSpPr/>
          <p:nvPr/>
        </p:nvSpPr>
        <p:spPr>
          <a:xfrm>
            <a:off x="7884113" y="3786676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5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C43A94-F7DF-4D84-996F-B1523A671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" y="1368495"/>
            <a:ext cx="9523429" cy="1954117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103517" y="1384182"/>
            <a:ext cx="9428672" cy="16550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584239" y="656901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 flipV="1">
            <a:off x="5391509" y="2158582"/>
            <a:ext cx="6202393" cy="1202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75199A0-DE9C-462D-BFE7-D87EFCD102FC}"/>
              </a:ext>
            </a:extLst>
          </p:cNvPr>
          <p:cNvCxnSpPr>
            <a:cxnSpLocks/>
          </p:cNvCxnSpPr>
          <p:nvPr/>
        </p:nvCxnSpPr>
        <p:spPr>
          <a:xfrm flipV="1">
            <a:off x="7139095" y="3248385"/>
            <a:ext cx="3250301" cy="1104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346761" y="3358809"/>
            <a:ext cx="4264386" cy="20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2538D67-D6FD-44CB-8352-3E32AA173445}"/>
              </a:ext>
            </a:extLst>
          </p:cNvPr>
          <p:cNvCxnSpPr>
            <a:cxnSpLocks/>
          </p:cNvCxnSpPr>
          <p:nvPr/>
        </p:nvCxnSpPr>
        <p:spPr>
          <a:xfrm>
            <a:off x="8350370" y="3587393"/>
            <a:ext cx="2039026" cy="872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528645"/>
      </p:ext>
    </p:extLst>
  </p:cSld>
  <p:clrMapOvr>
    <a:masterClrMapping/>
  </p:clrMapOvr>
  <p:transition spd="slow">
    <p:circl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1329C4-D596-468A-94F6-6C623EEF3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3251"/>
            <a:ext cx="12192000" cy="4482490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车铣报工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3959525" y="3360849"/>
            <a:ext cx="1216822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69079" y="5493643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内容说明：“我的任务”只显示本人的任务，报工流程如图</a:t>
            </a:r>
            <a:r>
              <a:rPr lang="en-US" altLang="zh-CN" sz="1400" dirty="0"/>
              <a:t>1,2,3,4,5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234978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6799085" y="3379151"/>
            <a:ext cx="1155742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5912236" y="3397045"/>
            <a:ext cx="886849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440529" y="588350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C729545-9226-4448-B742-2B5C0B36B4C8}"/>
              </a:ext>
            </a:extLst>
          </p:cNvPr>
          <p:cNvSpPr/>
          <p:nvPr/>
        </p:nvSpPr>
        <p:spPr>
          <a:xfrm>
            <a:off x="5229579" y="3383859"/>
            <a:ext cx="629425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CAF5080-3887-47CE-94F4-F1C039CDFA7D}"/>
              </a:ext>
            </a:extLst>
          </p:cNvPr>
          <p:cNvSpPr/>
          <p:nvPr/>
        </p:nvSpPr>
        <p:spPr>
          <a:xfrm>
            <a:off x="7954827" y="3397045"/>
            <a:ext cx="568070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5110025" y="3816735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5880178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对话气泡: 椭圆形 26">
            <a:extLst>
              <a:ext uri="{FF2B5EF4-FFF2-40B4-BE49-F238E27FC236}">
                <a16:creationId xmlns:a16="http://schemas.microsoft.com/office/drawing/2014/main" id="{3F05AB37-0A7C-402C-B017-EA889D110990}"/>
              </a:ext>
            </a:extLst>
          </p:cNvPr>
          <p:cNvSpPr/>
          <p:nvPr/>
        </p:nvSpPr>
        <p:spPr>
          <a:xfrm>
            <a:off x="6776381" y="3816734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对话气泡: 椭圆形 27">
            <a:extLst>
              <a:ext uri="{FF2B5EF4-FFF2-40B4-BE49-F238E27FC236}">
                <a16:creationId xmlns:a16="http://schemas.microsoft.com/office/drawing/2014/main" id="{A8F4690A-A1BA-4917-B129-061C35C31850}"/>
              </a:ext>
            </a:extLst>
          </p:cNvPr>
          <p:cNvSpPr/>
          <p:nvPr/>
        </p:nvSpPr>
        <p:spPr>
          <a:xfrm>
            <a:off x="7875486" y="3786676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5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53C3904-F958-4655-82F1-9D3122789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6" y="1411850"/>
            <a:ext cx="9523429" cy="1954117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103516" y="1384182"/>
            <a:ext cx="9454551" cy="16745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584239" y="656901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 flipV="1">
            <a:off x="5391509" y="2158582"/>
            <a:ext cx="6202393" cy="1202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75199A0-DE9C-462D-BFE7-D87EFCD102FC}"/>
              </a:ext>
            </a:extLst>
          </p:cNvPr>
          <p:cNvCxnSpPr>
            <a:cxnSpLocks/>
          </p:cNvCxnSpPr>
          <p:nvPr/>
        </p:nvCxnSpPr>
        <p:spPr>
          <a:xfrm>
            <a:off x="7376956" y="3397045"/>
            <a:ext cx="2733202" cy="190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7376956" y="3379151"/>
            <a:ext cx="4018538" cy="97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2538D67-D6FD-44CB-8352-3E32AA173445}"/>
              </a:ext>
            </a:extLst>
          </p:cNvPr>
          <p:cNvCxnSpPr>
            <a:cxnSpLocks/>
          </p:cNvCxnSpPr>
          <p:nvPr/>
        </p:nvCxnSpPr>
        <p:spPr>
          <a:xfrm>
            <a:off x="8350370" y="3587393"/>
            <a:ext cx="1889185" cy="1183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823465"/>
      </p:ext>
    </p:extLst>
  </p:cSld>
  <p:clrMapOvr>
    <a:masterClrMapping/>
  </p:clrMapOvr>
  <p:transition spd="slow">
    <p:circl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F626C7-F4D9-4F9F-8254-8D80D064C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316"/>
            <a:ext cx="12192000" cy="4567368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车铣报工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69079" y="5493643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内容说明：“我的任务”只显示本人的任务，报工流程如图</a:t>
            </a:r>
            <a:r>
              <a:rPr lang="en-US" altLang="zh-CN" sz="1400" dirty="0"/>
              <a:t>1,2,3,4,5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584239" y="656901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440529" y="588350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48F22DE-7686-4B28-A1DE-C35809A2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6" y="1390319"/>
            <a:ext cx="9523429" cy="1954117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3987578" y="3360849"/>
            <a:ext cx="1211275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234978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103517" y="1384182"/>
            <a:ext cx="9471804" cy="19076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7332453" y="3379151"/>
            <a:ext cx="1121435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5920859" y="3397045"/>
            <a:ext cx="1371336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C729545-9226-4448-B742-2B5C0B36B4C8}"/>
              </a:ext>
            </a:extLst>
          </p:cNvPr>
          <p:cNvSpPr/>
          <p:nvPr/>
        </p:nvSpPr>
        <p:spPr>
          <a:xfrm>
            <a:off x="5264085" y="3383859"/>
            <a:ext cx="629425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CAF5080-3887-47CE-94F4-F1C039CDFA7D}"/>
              </a:ext>
            </a:extLst>
          </p:cNvPr>
          <p:cNvSpPr/>
          <p:nvPr/>
        </p:nvSpPr>
        <p:spPr>
          <a:xfrm>
            <a:off x="8472413" y="3397045"/>
            <a:ext cx="568070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5222171" y="3816735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5880178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对话气泡: 椭圆形 26">
            <a:extLst>
              <a:ext uri="{FF2B5EF4-FFF2-40B4-BE49-F238E27FC236}">
                <a16:creationId xmlns:a16="http://schemas.microsoft.com/office/drawing/2014/main" id="{3F05AB37-0A7C-402C-B017-EA889D110990}"/>
              </a:ext>
            </a:extLst>
          </p:cNvPr>
          <p:cNvSpPr/>
          <p:nvPr/>
        </p:nvSpPr>
        <p:spPr>
          <a:xfrm>
            <a:off x="7647646" y="3816734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对话气泡: 椭圆形 27">
            <a:extLst>
              <a:ext uri="{FF2B5EF4-FFF2-40B4-BE49-F238E27FC236}">
                <a16:creationId xmlns:a16="http://schemas.microsoft.com/office/drawing/2014/main" id="{A8F4690A-A1BA-4917-B129-061C35C31850}"/>
              </a:ext>
            </a:extLst>
          </p:cNvPr>
          <p:cNvSpPr/>
          <p:nvPr/>
        </p:nvSpPr>
        <p:spPr>
          <a:xfrm>
            <a:off x="8453459" y="3786676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5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 flipV="1">
            <a:off x="5391509" y="2158582"/>
            <a:ext cx="6202393" cy="1202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75199A0-DE9C-462D-BFE7-D87EFCD102FC}"/>
              </a:ext>
            </a:extLst>
          </p:cNvPr>
          <p:cNvCxnSpPr>
            <a:cxnSpLocks/>
          </p:cNvCxnSpPr>
          <p:nvPr/>
        </p:nvCxnSpPr>
        <p:spPr>
          <a:xfrm>
            <a:off x="7893170" y="3401154"/>
            <a:ext cx="2242868" cy="171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7893171" y="3379151"/>
            <a:ext cx="3519576" cy="1954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2538D67-D6FD-44CB-8352-3E32AA173445}"/>
              </a:ext>
            </a:extLst>
          </p:cNvPr>
          <p:cNvCxnSpPr>
            <a:cxnSpLocks/>
          </p:cNvCxnSpPr>
          <p:nvPr/>
        </p:nvCxnSpPr>
        <p:spPr>
          <a:xfrm>
            <a:off x="8902624" y="3668076"/>
            <a:ext cx="1397316" cy="1171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267364"/>
      </p:ext>
    </p:extLst>
  </p:cSld>
  <p:clrMapOvr>
    <a:masterClrMapping/>
  </p:clrMapOvr>
  <p:transition spd="slow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484836-0E6D-4C4A-8F7D-547D79CE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7" y="791905"/>
            <a:ext cx="11868680" cy="58372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2571" y="85189"/>
            <a:ext cx="300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系统登录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B914C88-16D5-43D8-ADBC-8AA09641A796}"/>
              </a:ext>
            </a:extLst>
          </p:cNvPr>
          <p:cNvSpPr/>
          <p:nvPr/>
        </p:nvSpPr>
        <p:spPr>
          <a:xfrm>
            <a:off x="10601859" y="817780"/>
            <a:ext cx="497403" cy="2950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A78E168-A50B-4E18-94E4-E49D771BE78E}"/>
              </a:ext>
            </a:extLst>
          </p:cNvPr>
          <p:cNvSpPr/>
          <p:nvPr/>
        </p:nvSpPr>
        <p:spPr>
          <a:xfrm>
            <a:off x="11573714" y="793032"/>
            <a:ext cx="488301" cy="321014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3776D05E-8E14-442A-80DA-AE3270D0E9CF}"/>
              </a:ext>
            </a:extLst>
          </p:cNvPr>
          <p:cNvSpPr/>
          <p:nvPr/>
        </p:nvSpPr>
        <p:spPr>
          <a:xfrm>
            <a:off x="9772258" y="23449"/>
            <a:ext cx="1078302" cy="679379"/>
          </a:xfrm>
          <a:prstGeom prst="wedgeEllipseCallout">
            <a:avLst>
              <a:gd name="adj1" fmla="val 63002"/>
              <a:gd name="adj2" fmla="val 6791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点此修改密码</a:t>
            </a:r>
          </a:p>
        </p:txBody>
      </p:sp>
      <p:sp>
        <p:nvSpPr>
          <p:cNvPr id="70" name="对话气泡: 椭圆形 69">
            <a:extLst>
              <a:ext uri="{FF2B5EF4-FFF2-40B4-BE49-F238E27FC236}">
                <a16:creationId xmlns:a16="http://schemas.microsoft.com/office/drawing/2014/main" id="{F874045B-5A1C-4CE1-9D0A-C52F3F4F39A7}"/>
              </a:ext>
            </a:extLst>
          </p:cNvPr>
          <p:cNvSpPr/>
          <p:nvPr/>
        </p:nvSpPr>
        <p:spPr>
          <a:xfrm>
            <a:off x="11093570" y="23449"/>
            <a:ext cx="1098431" cy="550300"/>
          </a:xfrm>
          <a:prstGeom prst="wedgeEllipseCallout">
            <a:avLst>
              <a:gd name="adj1" fmla="val 12339"/>
              <a:gd name="adj2" fmla="val 7602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点此退出系统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3183F56-E8F2-4198-9C27-F2016960E22E}"/>
              </a:ext>
            </a:extLst>
          </p:cNvPr>
          <p:cNvSpPr/>
          <p:nvPr/>
        </p:nvSpPr>
        <p:spPr>
          <a:xfrm>
            <a:off x="11099262" y="820152"/>
            <a:ext cx="488301" cy="321014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DCA04DC4-4B6A-45C3-A739-AF9A015AFC23}"/>
              </a:ext>
            </a:extLst>
          </p:cNvPr>
          <p:cNvSpPr/>
          <p:nvPr/>
        </p:nvSpPr>
        <p:spPr>
          <a:xfrm>
            <a:off x="10591762" y="1772499"/>
            <a:ext cx="1078302" cy="679379"/>
          </a:xfrm>
          <a:prstGeom prst="wedgeEllipseCallout">
            <a:avLst>
              <a:gd name="adj1" fmla="val 7802"/>
              <a:gd name="adj2" fmla="val -13905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点此查看用户手册</a:t>
            </a:r>
          </a:p>
        </p:txBody>
      </p:sp>
    </p:spTree>
    <p:extLst>
      <p:ext uri="{BB962C8B-B14F-4D97-AF65-F5344CB8AC3E}">
        <p14:creationId xmlns:p14="http://schemas.microsoft.com/office/powerpoint/2010/main" val="261560879"/>
      </p:ext>
    </p:extLst>
  </p:cSld>
  <p:clrMapOvr>
    <a:masterClrMapping/>
  </p:clrMapOvr>
  <p:transition spd="slow">
    <p:circl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3D0399-443D-4E5E-8250-4F39EE77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404"/>
            <a:ext cx="12192000" cy="4446931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车铣报工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69079" y="5493643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内容说明：“我的任务”只显示本人的任务，报工流程如图</a:t>
            </a:r>
            <a:r>
              <a:rPr lang="en-US" altLang="zh-CN" sz="1400" dirty="0"/>
              <a:t>1,2,3,4,5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584239" y="656901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440529" y="588350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70A4105-A309-4F15-90EB-AC691BCC7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2" y="1438937"/>
            <a:ext cx="9523429" cy="1954117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3990566" y="3360849"/>
            <a:ext cx="1190837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234978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103516" y="1384183"/>
            <a:ext cx="9445925" cy="17199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7289321" y="3379151"/>
            <a:ext cx="522817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5903612" y="3397045"/>
            <a:ext cx="1372040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C729545-9226-4448-B742-2B5C0B36B4C8}"/>
              </a:ext>
            </a:extLst>
          </p:cNvPr>
          <p:cNvSpPr/>
          <p:nvPr/>
        </p:nvSpPr>
        <p:spPr>
          <a:xfrm>
            <a:off x="5195072" y="3383859"/>
            <a:ext cx="694871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CAF5080-3887-47CE-94F4-F1C039CDFA7D}"/>
              </a:ext>
            </a:extLst>
          </p:cNvPr>
          <p:cNvSpPr/>
          <p:nvPr/>
        </p:nvSpPr>
        <p:spPr>
          <a:xfrm>
            <a:off x="7825807" y="3397045"/>
            <a:ext cx="464177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5110025" y="3816735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6147596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对话气泡: 椭圆形 26">
            <a:extLst>
              <a:ext uri="{FF2B5EF4-FFF2-40B4-BE49-F238E27FC236}">
                <a16:creationId xmlns:a16="http://schemas.microsoft.com/office/drawing/2014/main" id="{3F05AB37-0A7C-402C-B017-EA889D110990}"/>
              </a:ext>
            </a:extLst>
          </p:cNvPr>
          <p:cNvSpPr/>
          <p:nvPr/>
        </p:nvSpPr>
        <p:spPr>
          <a:xfrm>
            <a:off x="7224955" y="3816734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对话气泡: 椭圆形 27">
            <a:extLst>
              <a:ext uri="{FF2B5EF4-FFF2-40B4-BE49-F238E27FC236}">
                <a16:creationId xmlns:a16="http://schemas.microsoft.com/office/drawing/2014/main" id="{A8F4690A-A1BA-4917-B129-061C35C31850}"/>
              </a:ext>
            </a:extLst>
          </p:cNvPr>
          <p:cNvSpPr/>
          <p:nvPr/>
        </p:nvSpPr>
        <p:spPr>
          <a:xfrm>
            <a:off x="7702961" y="3786676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5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 flipV="1">
            <a:off x="5391509" y="2158582"/>
            <a:ext cx="6202393" cy="1202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75199A0-DE9C-462D-BFE7-D87EFCD102FC}"/>
              </a:ext>
            </a:extLst>
          </p:cNvPr>
          <p:cNvCxnSpPr>
            <a:cxnSpLocks/>
          </p:cNvCxnSpPr>
          <p:nvPr/>
        </p:nvCxnSpPr>
        <p:spPr>
          <a:xfrm>
            <a:off x="7550730" y="3397045"/>
            <a:ext cx="2550802" cy="190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7550730" y="3379151"/>
            <a:ext cx="3730722" cy="208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2538D67-D6FD-44CB-8352-3E32AA17344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289984" y="3550454"/>
            <a:ext cx="1840389" cy="1245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211043"/>
      </p:ext>
    </p:extLst>
  </p:cSld>
  <p:clrMapOvr>
    <a:masterClrMapping/>
  </p:clrMapOvr>
  <p:transition spd="slow">
    <p:circl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A1FEA2-CAB3-4DA6-B292-1AA2AA68C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2" y="911792"/>
            <a:ext cx="12192000" cy="4411640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车铣报工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69079" y="5493643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内容说明：“我的任务”只显示本人的任务，报工流程如图</a:t>
            </a:r>
            <a:r>
              <a:rPr lang="en-US" altLang="zh-CN" sz="1400" dirty="0"/>
              <a:t>1,2,3,4,5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584239" y="656901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440529" y="588350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B468322-70A2-4525-A376-44EFF452C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2" y="1420116"/>
            <a:ext cx="9901451" cy="1954117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4145533" y="3360849"/>
            <a:ext cx="785583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234978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103516" y="1384182"/>
            <a:ext cx="9825487" cy="16939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6609307" y="3379151"/>
            <a:ext cx="1059576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5705206" y="3397045"/>
            <a:ext cx="799111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C729545-9226-4448-B742-2B5C0B36B4C8}"/>
              </a:ext>
            </a:extLst>
          </p:cNvPr>
          <p:cNvSpPr/>
          <p:nvPr/>
        </p:nvSpPr>
        <p:spPr>
          <a:xfrm>
            <a:off x="4970791" y="3383859"/>
            <a:ext cx="629425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CAF5080-3887-47CE-94F4-F1C039CDFA7D}"/>
              </a:ext>
            </a:extLst>
          </p:cNvPr>
          <p:cNvSpPr/>
          <p:nvPr/>
        </p:nvSpPr>
        <p:spPr>
          <a:xfrm>
            <a:off x="7721915" y="3397045"/>
            <a:ext cx="568070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5006513" y="3816735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5880178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对话气泡: 椭圆形 26">
            <a:extLst>
              <a:ext uri="{FF2B5EF4-FFF2-40B4-BE49-F238E27FC236}">
                <a16:creationId xmlns:a16="http://schemas.microsoft.com/office/drawing/2014/main" id="{3F05AB37-0A7C-402C-B017-EA889D110990}"/>
              </a:ext>
            </a:extLst>
          </p:cNvPr>
          <p:cNvSpPr/>
          <p:nvPr/>
        </p:nvSpPr>
        <p:spPr>
          <a:xfrm>
            <a:off x="6776381" y="3816734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对话气泡: 椭圆形 27">
            <a:extLst>
              <a:ext uri="{FF2B5EF4-FFF2-40B4-BE49-F238E27FC236}">
                <a16:creationId xmlns:a16="http://schemas.microsoft.com/office/drawing/2014/main" id="{A8F4690A-A1BA-4917-B129-061C35C31850}"/>
              </a:ext>
            </a:extLst>
          </p:cNvPr>
          <p:cNvSpPr/>
          <p:nvPr/>
        </p:nvSpPr>
        <p:spPr>
          <a:xfrm>
            <a:off x="7702961" y="3786676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5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 flipV="1">
            <a:off x="5391509" y="2158582"/>
            <a:ext cx="6202393" cy="1202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75199A0-DE9C-462D-BFE7-D87EFCD102FC}"/>
              </a:ext>
            </a:extLst>
          </p:cNvPr>
          <p:cNvCxnSpPr>
            <a:cxnSpLocks/>
          </p:cNvCxnSpPr>
          <p:nvPr/>
        </p:nvCxnSpPr>
        <p:spPr>
          <a:xfrm flipV="1">
            <a:off x="7139095" y="3248385"/>
            <a:ext cx="3250301" cy="1104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139095" y="3358808"/>
            <a:ext cx="4308158" cy="20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2538D67-D6FD-44CB-8352-3E32AA173445}"/>
              </a:ext>
            </a:extLst>
          </p:cNvPr>
          <p:cNvCxnSpPr>
            <a:cxnSpLocks/>
          </p:cNvCxnSpPr>
          <p:nvPr/>
        </p:nvCxnSpPr>
        <p:spPr>
          <a:xfrm>
            <a:off x="8350370" y="3587393"/>
            <a:ext cx="2039026" cy="872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321789"/>
      </p:ext>
    </p:extLst>
  </p:cSld>
  <p:clrMapOvr>
    <a:masterClrMapping/>
  </p:clrMapOvr>
  <p:transition spd="slow">
    <p:circl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66B7A1-CC2B-4160-B6D9-3CCC772B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1009"/>
            <a:ext cx="12192000" cy="5195981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钳工报工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4500700" y="3360849"/>
            <a:ext cx="1099516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69079" y="5493643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内容说明：“我的任务”只显示本人的任务，报工流程如图</a:t>
            </a:r>
            <a:r>
              <a:rPr lang="en-US" altLang="zh-CN" sz="1400" dirty="0"/>
              <a:t>1,2,3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825875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6609307" y="3379151"/>
            <a:ext cx="1059576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5705206" y="3397045"/>
            <a:ext cx="799111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876757" y="420975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5770190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6777800" y="3761386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>
            <a:off x="5503178" y="3685968"/>
            <a:ext cx="6048462" cy="689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</p:cNvCxnSpPr>
          <p:nvPr/>
        </p:nvCxnSpPr>
        <p:spPr>
          <a:xfrm>
            <a:off x="5503178" y="3685969"/>
            <a:ext cx="5947794" cy="1807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C8925AD-90DC-4E29-9E19-C789D90EC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1102"/>
            <a:ext cx="11081857" cy="1954117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103517" y="1384183"/>
            <a:ext cx="10475000" cy="15487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584239" y="656901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</p:spTree>
    <p:extLst>
      <p:ext uri="{BB962C8B-B14F-4D97-AF65-F5344CB8AC3E}">
        <p14:creationId xmlns:p14="http://schemas.microsoft.com/office/powerpoint/2010/main" val="2547292003"/>
      </p:ext>
    </p:extLst>
  </p:cSld>
  <p:clrMapOvr>
    <a:masterClrMapping/>
  </p:clrMapOvr>
  <p:transition spd="slow">
    <p:circl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A92CB3-C0C4-46C8-9C6E-0E1870012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0" y="741580"/>
            <a:ext cx="11931659" cy="6116419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钳工报工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4328261" y="2676781"/>
            <a:ext cx="623302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69079" y="5493643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内容说明：“我的任务”只显示本人的任务，报工流程如图</a:t>
            </a:r>
            <a:r>
              <a:rPr lang="en-US" altLang="zh-CN" sz="1400" dirty="0"/>
              <a:t>1,2,3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380693" y="3120229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5003324" y="2694033"/>
            <a:ext cx="664232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394251" y="177525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5172849" y="3087524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>
            <a:off x="4951563" y="2980691"/>
            <a:ext cx="6228271" cy="1797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</p:cNvCxnSpPr>
          <p:nvPr/>
        </p:nvCxnSpPr>
        <p:spPr>
          <a:xfrm>
            <a:off x="4951563" y="3020142"/>
            <a:ext cx="6047116" cy="33806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95960FFD-5895-45B6-A995-056138C09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27" y="938134"/>
            <a:ext cx="10135897" cy="1702514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82332" y="872766"/>
            <a:ext cx="9838045" cy="15487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703875" y="77225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</p:spTree>
    <p:extLst>
      <p:ext uri="{BB962C8B-B14F-4D97-AF65-F5344CB8AC3E}">
        <p14:creationId xmlns:p14="http://schemas.microsoft.com/office/powerpoint/2010/main" val="1917377586"/>
      </p:ext>
    </p:extLst>
  </p:cSld>
  <p:clrMapOvr>
    <a:masterClrMapping/>
  </p:clrMapOvr>
  <p:transition spd="slow">
    <p:circl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E93B4C-5DC7-489B-882B-33B90570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228" y="1095417"/>
            <a:ext cx="12192000" cy="4910408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钳工报工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4500700" y="3360849"/>
            <a:ext cx="1204506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69079" y="5493643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内容说明：“我的任务”只显示本人的任务，报工流程如图</a:t>
            </a:r>
            <a:r>
              <a:rPr lang="en-US" altLang="zh-CN" sz="1400" dirty="0"/>
              <a:t>1,2,3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825875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6609307" y="3379151"/>
            <a:ext cx="982730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5705206" y="3397045"/>
            <a:ext cx="904101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876757" y="420975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5770190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6777800" y="3761386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>
            <a:off x="5503178" y="3685968"/>
            <a:ext cx="6048462" cy="689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</p:cNvCxnSpPr>
          <p:nvPr/>
        </p:nvCxnSpPr>
        <p:spPr>
          <a:xfrm>
            <a:off x="5503178" y="3685969"/>
            <a:ext cx="5947794" cy="1807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B6258226-5D3B-4843-90E8-14384538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228" y="1329047"/>
            <a:ext cx="11124362" cy="1954117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103517" y="1384183"/>
            <a:ext cx="10475000" cy="15487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584239" y="656901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</p:spTree>
    <p:extLst>
      <p:ext uri="{BB962C8B-B14F-4D97-AF65-F5344CB8AC3E}">
        <p14:creationId xmlns:p14="http://schemas.microsoft.com/office/powerpoint/2010/main" val="4171002347"/>
      </p:ext>
    </p:extLst>
  </p:cSld>
  <p:clrMapOvr>
    <a:masterClrMapping/>
  </p:clrMapOvr>
  <p:transition spd="slow">
    <p:circl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3FC1BF-4D9E-4078-9F12-17A9872F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897045"/>
            <a:ext cx="11714940" cy="491652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条码查询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内容说明：条码查询查询结果为该条码走过的所以工序信息。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304853" y="1381349"/>
            <a:ext cx="11576638" cy="4112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5639542" y="612553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查询记录</a:t>
            </a:r>
          </a:p>
        </p:txBody>
      </p:sp>
    </p:spTree>
    <p:extLst>
      <p:ext uri="{BB962C8B-B14F-4D97-AF65-F5344CB8AC3E}">
        <p14:creationId xmlns:p14="http://schemas.microsoft.com/office/powerpoint/2010/main" val="3672684947"/>
      </p:ext>
    </p:extLst>
  </p:cSld>
  <p:clrMapOvr>
    <a:masterClrMapping/>
  </p:clrMapOvr>
  <p:transition spd="slow">
    <p:circl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Entry_1">
            <a:hlinkClick r:id="rId4" action="ppaction://hlinksldjump"/>
            <a:extLst>
              <a:ext uri="{FF2B5EF4-FFF2-40B4-BE49-F238E27FC236}">
                <a16:creationId xmlns:a16="http://schemas.microsoft.com/office/drawing/2014/main" id="{5CE13DF1-C7ED-4E1A-BC7E-8A6C29F5034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506597" y="2280321"/>
            <a:ext cx="4253219" cy="924273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Autofit/>
          </a:bodyPr>
          <a:lstStyle/>
          <a:p>
            <a:pPr algn="ctr">
              <a:defRPr/>
            </a:pPr>
            <a:r>
              <a:rPr lang="zh-CN" altLang="en-US" sz="4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</a:p>
        </p:txBody>
      </p:sp>
      <p:sp>
        <p:nvSpPr>
          <p:cNvPr id="5" name="MH_Number_1">
            <a:hlinkClick r:id="rId4" action="ppaction://hlinksldjump"/>
            <a:extLst>
              <a:ext uri="{FF2B5EF4-FFF2-40B4-BE49-F238E27FC236}">
                <a16:creationId xmlns:a16="http://schemas.microsoft.com/office/drawing/2014/main" id="{833D208D-A87F-4F0D-96FC-FEEF46913D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61370" y="2309475"/>
            <a:ext cx="806799" cy="89511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6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50173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37403F-D1E4-4616-B35C-0D7CA7E1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8" y="779151"/>
            <a:ext cx="11419047" cy="5200000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品质终检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4500700" y="3360849"/>
            <a:ext cx="1204506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094882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内容说明：“我的任务”只显示本人的任务，终检流程如图</a:t>
            </a:r>
            <a:r>
              <a:rPr lang="en-US" altLang="zh-CN" sz="1400" dirty="0"/>
              <a:t>1,2,3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825875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6609307" y="3379151"/>
            <a:ext cx="982730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5705206" y="3397045"/>
            <a:ext cx="904101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876757" y="420975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5770190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6777800" y="3761386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>
            <a:off x="5503178" y="3685968"/>
            <a:ext cx="5670958" cy="425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</p:cNvCxnSpPr>
          <p:nvPr/>
        </p:nvCxnSpPr>
        <p:spPr>
          <a:xfrm>
            <a:off x="5503178" y="3685969"/>
            <a:ext cx="5603846" cy="1441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9074731-E018-4DA4-A97D-E9D673E36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47" y="1301302"/>
            <a:ext cx="10364938" cy="2041654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314247" y="1331102"/>
            <a:ext cx="10163603" cy="17979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664135" y="598026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</p:spTree>
    <p:extLst>
      <p:ext uri="{BB962C8B-B14F-4D97-AF65-F5344CB8AC3E}">
        <p14:creationId xmlns:p14="http://schemas.microsoft.com/office/powerpoint/2010/main" val="824857432"/>
      </p:ext>
    </p:extLst>
  </p:cSld>
  <p:clrMapOvr>
    <a:masterClrMapping/>
  </p:clrMapOvr>
  <p:transition spd="slow">
    <p:circl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ED4837-5096-42B8-B54F-A1B972A9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3" y="741580"/>
            <a:ext cx="11885413" cy="6116419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品质终检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4338621" y="2825520"/>
            <a:ext cx="487254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094882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内容说明：“我的任务”只显示本人的任务，终检流程如图</a:t>
            </a:r>
            <a:r>
              <a:rPr lang="en-US" altLang="zh-CN" sz="1400" dirty="0"/>
              <a:t>1,2,3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298672" y="3228326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5735012" y="2856019"/>
            <a:ext cx="700294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4822989" y="2856690"/>
            <a:ext cx="879071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876757" y="420975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4913598" y="3220404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5735012" y="3287674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4822989" y="2992206"/>
            <a:ext cx="6284035" cy="1774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</p:cNvCxnSpPr>
          <p:nvPr/>
        </p:nvCxnSpPr>
        <p:spPr>
          <a:xfrm>
            <a:off x="4747837" y="3127721"/>
            <a:ext cx="6128920" cy="32155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DBE1580-D265-42A3-BCCA-17C387B0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81" y="961229"/>
            <a:ext cx="10048189" cy="1802107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166551" y="831564"/>
            <a:ext cx="10116136" cy="1781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618744" y="79913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</p:spTree>
    <p:extLst>
      <p:ext uri="{BB962C8B-B14F-4D97-AF65-F5344CB8AC3E}">
        <p14:creationId xmlns:p14="http://schemas.microsoft.com/office/powerpoint/2010/main" val="2808378836"/>
      </p:ext>
    </p:extLst>
  </p:cSld>
  <p:clrMapOvr>
    <a:masterClrMapping/>
  </p:clrMapOvr>
  <p:transition spd="slow">
    <p:circl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543C20-2017-4993-841E-A20A63FF6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74" y="836762"/>
            <a:ext cx="11909851" cy="602986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品质终检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4319929" y="2863688"/>
            <a:ext cx="505946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094882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内容说明：“我的任务”只显示本人的任务，终检流程如图</a:t>
            </a:r>
            <a:r>
              <a:rPr lang="en-US" altLang="zh-CN" sz="1400" dirty="0"/>
              <a:t>1,2,3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264874" y="3281215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5331821" y="2895671"/>
            <a:ext cx="741175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4825875" y="2883267"/>
            <a:ext cx="505946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388553" y="246245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4825875" y="3266096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5416114" y="3297669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>
            <a:off x="4825875" y="3092675"/>
            <a:ext cx="6281149" cy="1763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</p:cNvCxnSpPr>
          <p:nvPr/>
        </p:nvCxnSpPr>
        <p:spPr>
          <a:xfrm>
            <a:off x="4898937" y="3154298"/>
            <a:ext cx="6065237" cy="3309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42974FEF-3B92-43B9-910D-4A2ED8C87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" y="1110923"/>
            <a:ext cx="10124708" cy="1751668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59664" y="887161"/>
            <a:ext cx="10214396" cy="18031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703875" y="140226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</p:spTree>
    <p:extLst>
      <p:ext uri="{BB962C8B-B14F-4D97-AF65-F5344CB8AC3E}">
        <p14:creationId xmlns:p14="http://schemas.microsoft.com/office/powerpoint/2010/main" val="1749649908"/>
      </p:ext>
    </p:extLst>
  </p:cSld>
  <p:clrMapOvr>
    <a:masterClrMapping/>
  </p:clrMapOvr>
  <p:transition spd="slow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H_Entry_1">
            <a:hlinkClick r:id="rId5" action="ppaction://hlinksldjump"/>
            <a:extLst>
              <a:ext uri="{FF2B5EF4-FFF2-40B4-BE49-F238E27FC236}">
                <a16:creationId xmlns:a16="http://schemas.microsoft.com/office/drawing/2014/main" id="{7D53580C-C295-4705-BFC6-AE04C7CDD98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506597" y="2280321"/>
            <a:ext cx="4253219" cy="924273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Autofit/>
          </a:bodyPr>
          <a:lstStyle/>
          <a:p>
            <a:pPr algn="ctr">
              <a:defRPr/>
            </a:pPr>
            <a:r>
              <a:rPr lang="zh-CN" altLang="en-US" sz="4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</a:p>
        </p:txBody>
      </p:sp>
      <p:sp>
        <p:nvSpPr>
          <p:cNvPr id="55" name="MH_Number_1">
            <a:hlinkClick r:id="rId5" action="ppaction://hlinksldjump"/>
            <a:extLst>
              <a:ext uri="{FF2B5EF4-FFF2-40B4-BE49-F238E27FC236}">
                <a16:creationId xmlns:a16="http://schemas.microsoft.com/office/drawing/2014/main" id="{4444E307-2550-410A-81BD-7D5384BE0D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61370" y="2309475"/>
            <a:ext cx="806799" cy="89511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2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</p:spTree>
  </p:cSld>
  <p:clrMapOvr>
    <a:masterClrMapping/>
  </p:clrMapOvr>
  <p:transition spd="slow">
    <p:circl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9152A3-C3A6-4626-9D85-D44B6BDB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1014245"/>
            <a:ext cx="11371428" cy="459047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品质终检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4500700" y="3360849"/>
            <a:ext cx="1204506" cy="30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0" y="6094882"/>
            <a:ext cx="9797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内容说明：“我的任务”只显示本人的任务，终检流程如图</a:t>
            </a:r>
            <a:r>
              <a:rPr lang="en-US" altLang="zh-CN" sz="1400" dirty="0"/>
              <a:t>1,2,3</a:t>
            </a:r>
            <a:r>
              <a:rPr lang="zh-CN" altLang="en-US" sz="1400" dirty="0"/>
              <a:t>所示，若中途需要取消，则扫描作业取消二维码即可，</a:t>
            </a:r>
            <a:endParaRPr lang="en-US" altLang="zh-CN" sz="1400" dirty="0"/>
          </a:p>
          <a:p>
            <a:r>
              <a:rPr lang="zh-CN" altLang="en-US" sz="1400" dirty="0"/>
              <a:t>若需要查询，则扫描条码查询二维码即可，每扫描一次，相应的流程会做出相应的变化</a:t>
            </a:r>
            <a:r>
              <a:rPr lang="en-US" altLang="zh-CN" sz="1400" dirty="0"/>
              <a:t>.</a:t>
            </a:r>
          </a:p>
          <a:p>
            <a:endParaRPr lang="zh-CN" altLang="en-US" sz="1400" dirty="0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525B20E3-087A-46A3-9EBA-419E2365CC32}"/>
              </a:ext>
            </a:extLst>
          </p:cNvPr>
          <p:cNvSpPr/>
          <p:nvPr/>
        </p:nvSpPr>
        <p:spPr>
          <a:xfrm>
            <a:off x="4825875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1FBD92-1BDA-4E73-8B2F-D3814FA9BE84}"/>
              </a:ext>
            </a:extLst>
          </p:cNvPr>
          <p:cNvSpPr/>
          <p:nvPr/>
        </p:nvSpPr>
        <p:spPr>
          <a:xfrm>
            <a:off x="6609307" y="3379151"/>
            <a:ext cx="982730" cy="306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638F18C-0C9A-44B4-AB9B-441B33E1E0D0}"/>
              </a:ext>
            </a:extLst>
          </p:cNvPr>
          <p:cNvSpPr/>
          <p:nvPr/>
        </p:nvSpPr>
        <p:spPr>
          <a:xfrm>
            <a:off x="5705206" y="3397045"/>
            <a:ext cx="904101" cy="271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EB42585A-A2E5-4142-9735-A696D4D5E7D8}"/>
              </a:ext>
            </a:extLst>
          </p:cNvPr>
          <p:cNvSpPr/>
          <p:nvPr/>
        </p:nvSpPr>
        <p:spPr>
          <a:xfrm>
            <a:off x="10876757" y="420975"/>
            <a:ext cx="1571165" cy="568984"/>
          </a:xfrm>
          <a:prstGeom prst="wedgeEllipseCallout">
            <a:avLst>
              <a:gd name="adj1" fmla="val -18719"/>
              <a:gd name="adj2" fmla="val 89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参考码</a:t>
            </a:r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3BA696EF-D3AE-4E0A-B898-E78EBF78CEDE}"/>
              </a:ext>
            </a:extLst>
          </p:cNvPr>
          <p:cNvSpPr/>
          <p:nvPr/>
        </p:nvSpPr>
        <p:spPr>
          <a:xfrm>
            <a:off x="5770190" y="3773293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42755AE7-9535-4A13-AA78-C54B29F003D6}"/>
              </a:ext>
            </a:extLst>
          </p:cNvPr>
          <p:cNvSpPr/>
          <p:nvPr/>
        </p:nvSpPr>
        <p:spPr>
          <a:xfrm>
            <a:off x="6777800" y="3761386"/>
            <a:ext cx="449165" cy="237991"/>
          </a:xfrm>
          <a:prstGeom prst="wedgeEllipseCallout">
            <a:avLst>
              <a:gd name="adj1" fmla="val -18"/>
              <a:gd name="adj2" fmla="val -8770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E6DCCB-8780-4141-8D32-C99DBFD5A4DB}"/>
              </a:ext>
            </a:extLst>
          </p:cNvPr>
          <p:cNvCxnSpPr>
            <a:cxnSpLocks/>
          </p:cNvCxnSpPr>
          <p:nvPr/>
        </p:nvCxnSpPr>
        <p:spPr>
          <a:xfrm>
            <a:off x="5503178" y="3685968"/>
            <a:ext cx="5670958" cy="425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AFED3B-EC2A-479A-A495-2E8B29EBE168}"/>
              </a:ext>
            </a:extLst>
          </p:cNvPr>
          <p:cNvCxnSpPr>
            <a:cxnSpLocks/>
          </p:cNvCxnSpPr>
          <p:nvPr/>
        </p:nvCxnSpPr>
        <p:spPr>
          <a:xfrm>
            <a:off x="5503178" y="3685969"/>
            <a:ext cx="5603846" cy="1441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B093FD10-1F17-42CD-B123-C53F2A01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51" y="1262081"/>
            <a:ext cx="10364938" cy="2041654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188541" y="1268891"/>
            <a:ext cx="10172997" cy="18014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976163" y="494238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今日任务</a:t>
            </a:r>
          </a:p>
        </p:txBody>
      </p:sp>
    </p:spTree>
    <p:extLst>
      <p:ext uri="{BB962C8B-B14F-4D97-AF65-F5344CB8AC3E}">
        <p14:creationId xmlns:p14="http://schemas.microsoft.com/office/powerpoint/2010/main" val="2440413127"/>
      </p:ext>
    </p:extLst>
  </p:cSld>
  <p:clrMapOvr>
    <a:masterClrMapping/>
  </p:clrMapOvr>
  <p:transition spd="slow">
    <p:circl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3E427B-0094-4782-9BF0-0DAF6AC2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6" y="1233762"/>
            <a:ext cx="11371428" cy="439047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77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待处理品入库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5929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内容说明：“不良项”指的是不良项代码，一个代码对应一个不良描述。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3355596" y="1728131"/>
            <a:ext cx="838900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483571" y="949156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点此弹出待处理品录入面板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3875715" y="2785146"/>
            <a:ext cx="4588778" cy="239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5951332" y="1867151"/>
            <a:ext cx="1571165" cy="568984"/>
          </a:xfrm>
          <a:prstGeom prst="wedgeEllipseCallout">
            <a:avLst>
              <a:gd name="adj1" fmla="val -27155"/>
              <a:gd name="adj2" fmla="val 1064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录入信息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2DB6F41-4B0C-440E-8534-D42C90CF3C46}"/>
              </a:ext>
            </a:extLst>
          </p:cNvPr>
          <p:cNvSpPr/>
          <p:nvPr/>
        </p:nvSpPr>
        <p:spPr>
          <a:xfrm>
            <a:off x="5412299" y="4531455"/>
            <a:ext cx="443217" cy="2922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CCBBE14E-FDDD-46B3-80F4-EFB7EC92A976}"/>
              </a:ext>
            </a:extLst>
          </p:cNvPr>
          <p:cNvSpPr/>
          <p:nvPr/>
        </p:nvSpPr>
        <p:spPr>
          <a:xfrm>
            <a:off x="5165749" y="3613460"/>
            <a:ext cx="1571165" cy="568984"/>
          </a:xfrm>
          <a:prstGeom prst="wedgeEllipseCallout">
            <a:avLst>
              <a:gd name="adj1" fmla="val -27155"/>
              <a:gd name="adj2" fmla="val 1064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录完后记得点保存哟</a:t>
            </a:r>
          </a:p>
        </p:txBody>
      </p:sp>
    </p:spTree>
    <p:extLst>
      <p:ext uri="{BB962C8B-B14F-4D97-AF65-F5344CB8AC3E}">
        <p14:creationId xmlns:p14="http://schemas.microsoft.com/office/powerpoint/2010/main" val="3646570770"/>
      </p:ext>
    </p:extLst>
  </p:cSld>
  <p:clrMapOvr>
    <a:masterClrMapping/>
  </p:clrMapOvr>
  <p:transition spd="slow">
    <p:circl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85AA46-EB7D-4C36-BB4A-AB32287B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39" y="1224075"/>
            <a:ext cx="11390476" cy="419047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77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待处理品入库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5929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内容说明：“不良项”指的是不良项代码，一个代码对应一个不良描述。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4060272" y="1725715"/>
            <a:ext cx="838900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4017484" y="949270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点此弹出待处理品修改面板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3875715" y="2785146"/>
            <a:ext cx="4588778" cy="239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5951332" y="1867151"/>
            <a:ext cx="1571165" cy="568984"/>
          </a:xfrm>
          <a:prstGeom prst="wedgeEllipseCallout">
            <a:avLst>
              <a:gd name="adj1" fmla="val -27155"/>
              <a:gd name="adj2" fmla="val 1064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修改信息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2DB6F41-4B0C-440E-8534-D42C90CF3C46}"/>
              </a:ext>
            </a:extLst>
          </p:cNvPr>
          <p:cNvSpPr/>
          <p:nvPr/>
        </p:nvSpPr>
        <p:spPr>
          <a:xfrm>
            <a:off x="5367040" y="4332573"/>
            <a:ext cx="443217" cy="2922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CCBBE14E-FDDD-46B3-80F4-EFB7EC92A976}"/>
              </a:ext>
            </a:extLst>
          </p:cNvPr>
          <p:cNvSpPr/>
          <p:nvPr/>
        </p:nvSpPr>
        <p:spPr>
          <a:xfrm>
            <a:off x="4747881" y="4964423"/>
            <a:ext cx="1571165" cy="568984"/>
          </a:xfrm>
          <a:prstGeom prst="wedgeEllipseCallout">
            <a:avLst>
              <a:gd name="adj1" fmla="val 2211"/>
              <a:gd name="adj2" fmla="val -10587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修改后记得点保存哟</a:t>
            </a:r>
          </a:p>
        </p:txBody>
      </p:sp>
    </p:spTree>
    <p:extLst>
      <p:ext uri="{BB962C8B-B14F-4D97-AF65-F5344CB8AC3E}">
        <p14:creationId xmlns:p14="http://schemas.microsoft.com/office/powerpoint/2010/main" val="1215709105"/>
      </p:ext>
    </p:extLst>
  </p:cSld>
  <p:clrMapOvr>
    <a:masterClrMapping/>
  </p:clrMapOvr>
  <p:transition spd="slow">
    <p:circl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66B7C8-D09F-4B48-BDEE-CB8E49DB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0" y="1171857"/>
            <a:ext cx="11400000" cy="451428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77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待处理品出库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内容说明：此处出库是处理方案已经确定。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3355595" y="1728131"/>
            <a:ext cx="1040235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483571" y="949156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点此弹出待处理品出库面板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3875715" y="2785146"/>
            <a:ext cx="4588778" cy="239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5951332" y="1867151"/>
            <a:ext cx="1571165" cy="568984"/>
          </a:xfrm>
          <a:prstGeom prst="wedgeEllipseCallout">
            <a:avLst>
              <a:gd name="adj1" fmla="val -27155"/>
              <a:gd name="adj2" fmla="val 1064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录入信息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2DB6F41-4B0C-440E-8534-D42C90CF3C46}"/>
              </a:ext>
            </a:extLst>
          </p:cNvPr>
          <p:cNvSpPr/>
          <p:nvPr/>
        </p:nvSpPr>
        <p:spPr>
          <a:xfrm>
            <a:off x="5395521" y="4110606"/>
            <a:ext cx="443217" cy="2852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CCBBE14E-FDDD-46B3-80F4-EFB7EC92A976}"/>
              </a:ext>
            </a:extLst>
          </p:cNvPr>
          <p:cNvSpPr/>
          <p:nvPr/>
        </p:nvSpPr>
        <p:spPr>
          <a:xfrm>
            <a:off x="5951332" y="4615412"/>
            <a:ext cx="1571165" cy="568984"/>
          </a:xfrm>
          <a:prstGeom prst="wedgeEllipseCallout">
            <a:avLst>
              <a:gd name="adj1" fmla="val -54920"/>
              <a:gd name="adj2" fmla="val -9555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录完后记得点保存哟</a:t>
            </a:r>
          </a:p>
        </p:txBody>
      </p:sp>
    </p:spTree>
    <p:extLst>
      <p:ext uri="{BB962C8B-B14F-4D97-AF65-F5344CB8AC3E}">
        <p14:creationId xmlns:p14="http://schemas.microsoft.com/office/powerpoint/2010/main" val="2155584019"/>
      </p:ext>
    </p:extLst>
  </p:cSld>
  <p:clrMapOvr>
    <a:masterClrMapping/>
  </p:clrMapOvr>
  <p:transition spd="slow">
    <p:circl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4C9309-FDB7-4779-B3EF-BDFBBD8A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1195666"/>
            <a:ext cx="11323809" cy="4466667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77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待处理品出库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内容说明：未审核的可以修改。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4496499" y="1711954"/>
            <a:ext cx="671118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4267573" y="968465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点此弹出待处理品修改面板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3875715" y="2785146"/>
            <a:ext cx="4588778" cy="239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5951332" y="1867151"/>
            <a:ext cx="1571165" cy="568984"/>
          </a:xfrm>
          <a:prstGeom prst="wedgeEllipseCallout">
            <a:avLst>
              <a:gd name="adj1" fmla="val -27155"/>
              <a:gd name="adj2" fmla="val 1064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修改信息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2DB6F41-4B0C-440E-8534-D42C90CF3C46}"/>
              </a:ext>
            </a:extLst>
          </p:cNvPr>
          <p:cNvSpPr/>
          <p:nvPr/>
        </p:nvSpPr>
        <p:spPr>
          <a:xfrm>
            <a:off x="5395521" y="3842158"/>
            <a:ext cx="555811" cy="2852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CCBBE14E-FDDD-46B3-80F4-EFB7EC92A976}"/>
              </a:ext>
            </a:extLst>
          </p:cNvPr>
          <p:cNvSpPr/>
          <p:nvPr/>
        </p:nvSpPr>
        <p:spPr>
          <a:xfrm>
            <a:off x="5951332" y="4615412"/>
            <a:ext cx="1571165" cy="568984"/>
          </a:xfrm>
          <a:prstGeom prst="wedgeEllipseCallout">
            <a:avLst>
              <a:gd name="adj1" fmla="val -54386"/>
              <a:gd name="adj2" fmla="val -13241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修改完后记得点保存哟</a:t>
            </a:r>
          </a:p>
        </p:txBody>
      </p:sp>
    </p:spTree>
    <p:extLst>
      <p:ext uri="{BB962C8B-B14F-4D97-AF65-F5344CB8AC3E}">
        <p14:creationId xmlns:p14="http://schemas.microsoft.com/office/powerpoint/2010/main" val="3061580266"/>
      </p:ext>
    </p:extLst>
  </p:cSld>
  <p:clrMapOvr>
    <a:masterClrMapping/>
  </p:clrMapOvr>
  <p:transition spd="slow">
    <p:circl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247B9F-D310-4CD9-987B-AE2AAAC4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2" y="1209952"/>
            <a:ext cx="11238095" cy="4438095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515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主管工作台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9161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内容说明：“我的任务”内容为待处理品已经处理完毕，需要审核确认。“我的看板”为当前生产中的良率信息。</a:t>
            </a:r>
            <a:endParaRPr lang="en-US" altLang="zh-CN" sz="1400" dirty="0"/>
          </a:p>
          <a:p>
            <a:r>
              <a:rPr lang="zh-CN" altLang="en-US" sz="1400" dirty="0"/>
              <a:t>“工具箱”为其它信息的查询。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629173" y="1381349"/>
            <a:ext cx="9689285" cy="1353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5639542" y="612553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审核任务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476952" y="3060544"/>
            <a:ext cx="9689285" cy="21238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4617483" y="5391970"/>
            <a:ext cx="1571165" cy="568984"/>
          </a:xfrm>
          <a:prstGeom prst="wedgeEllipseCallout">
            <a:avLst>
              <a:gd name="adj1" fmla="val 10220"/>
              <a:gd name="adj2" fmla="val -8818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良率信息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A66FA99-8B28-4529-9B78-67BD6B270DCD}"/>
              </a:ext>
            </a:extLst>
          </p:cNvPr>
          <p:cNvSpPr/>
          <p:nvPr/>
        </p:nvSpPr>
        <p:spPr>
          <a:xfrm flipH="1">
            <a:off x="10470679" y="1837150"/>
            <a:ext cx="1484673" cy="21238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983C91F9-8759-4365-A0CB-7FBDD7A53164}"/>
              </a:ext>
            </a:extLst>
          </p:cNvPr>
          <p:cNvSpPr/>
          <p:nvPr/>
        </p:nvSpPr>
        <p:spPr>
          <a:xfrm>
            <a:off x="10318457" y="764953"/>
            <a:ext cx="1526797" cy="568984"/>
          </a:xfrm>
          <a:prstGeom prst="wedgeEllipseCallout">
            <a:avLst>
              <a:gd name="adj1" fmla="val 1323"/>
              <a:gd name="adj2" fmla="val 1270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工具箱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28C0BD4-8A8E-429F-AD3B-432E0B4EB94F}"/>
              </a:ext>
            </a:extLst>
          </p:cNvPr>
          <p:cNvSpPr/>
          <p:nvPr/>
        </p:nvSpPr>
        <p:spPr>
          <a:xfrm flipH="1">
            <a:off x="3514987" y="1694576"/>
            <a:ext cx="530944" cy="3355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E7842DC8-F88C-42B4-B7B8-1FEDC5577E3A}"/>
              </a:ext>
            </a:extLst>
          </p:cNvPr>
          <p:cNvSpPr/>
          <p:nvPr/>
        </p:nvSpPr>
        <p:spPr>
          <a:xfrm>
            <a:off x="3682257" y="962726"/>
            <a:ext cx="1571165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点此审核</a:t>
            </a:r>
          </a:p>
        </p:txBody>
      </p:sp>
    </p:spTree>
    <p:extLst>
      <p:ext uri="{BB962C8B-B14F-4D97-AF65-F5344CB8AC3E}">
        <p14:creationId xmlns:p14="http://schemas.microsoft.com/office/powerpoint/2010/main" val="3499942981"/>
      </p:ext>
    </p:extLst>
  </p:cSld>
  <p:clrMapOvr>
    <a:masterClrMapping/>
  </p:clrMapOvr>
  <p:transition spd="slow">
    <p:circl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4EBF72-AA98-48FF-974F-A2042162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6" y="1462333"/>
            <a:ext cx="11419047" cy="3933333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77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待处理品查询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880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内容说明：可以按产品条码，零件图号，工单号码，状态，开始时间，结束时间等条件查询，结果可以导出。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10645629" y="1686187"/>
            <a:ext cx="402672" cy="4865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10452170" y="893349"/>
            <a:ext cx="789590" cy="568984"/>
          </a:xfrm>
          <a:prstGeom prst="wedgeEllipseCallout">
            <a:avLst>
              <a:gd name="adj1" fmla="val -6953"/>
              <a:gd name="adj2" fmla="val 8284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点此查询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386476" y="2172749"/>
            <a:ext cx="11419047" cy="30116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6597285" y="1075992"/>
            <a:ext cx="1571165" cy="568984"/>
          </a:xfrm>
          <a:prstGeom prst="wedgeEllipseCallout">
            <a:avLst>
              <a:gd name="adj1" fmla="val -20214"/>
              <a:gd name="adj2" fmla="val 14034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查询内容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5861783-05FB-4140-B177-56D7264DCC8D}"/>
              </a:ext>
            </a:extLst>
          </p:cNvPr>
          <p:cNvSpPr/>
          <p:nvPr/>
        </p:nvSpPr>
        <p:spPr>
          <a:xfrm>
            <a:off x="11133589" y="1687585"/>
            <a:ext cx="402672" cy="4865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90325CD0-EB9F-4ACC-B6DA-436A7444929B}"/>
              </a:ext>
            </a:extLst>
          </p:cNvPr>
          <p:cNvSpPr/>
          <p:nvPr/>
        </p:nvSpPr>
        <p:spPr>
          <a:xfrm>
            <a:off x="11297815" y="893349"/>
            <a:ext cx="789590" cy="568984"/>
          </a:xfrm>
          <a:prstGeom prst="wedgeEllipseCallout">
            <a:avLst>
              <a:gd name="adj1" fmla="val -25015"/>
              <a:gd name="adj2" fmla="val 9021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点此导出</a:t>
            </a:r>
          </a:p>
        </p:txBody>
      </p:sp>
    </p:spTree>
    <p:extLst>
      <p:ext uri="{BB962C8B-B14F-4D97-AF65-F5344CB8AC3E}">
        <p14:creationId xmlns:p14="http://schemas.microsoft.com/office/powerpoint/2010/main" val="1562624070"/>
      </p:ext>
    </p:extLst>
  </p:cSld>
  <p:clrMapOvr>
    <a:masterClrMapping/>
  </p:clrMapOvr>
  <p:transition spd="slow">
    <p:circl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0EEB1A-1800-4557-A07C-BF3A3FB46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" y="1101585"/>
            <a:ext cx="11628571" cy="4285714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515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不良项维护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790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内容说明：“不良代号”用户定义，原则是“不良代号”不能重复。“不良描述”是不良的内容。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4717596" y="1695708"/>
            <a:ext cx="919806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4337108" y="923634"/>
            <a:ext cx="1336319" cy="568984"/>
          </a:xfrm>
          <a:prstGeom prst="wedgeEllipseCallout">
            <a:avLst>
              <a:gd name="adj1" fmla="val -2608"/>
              <a:gd name="adj2" fmla="val 7989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点此弹出新建面板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4169327" y="2706453"/>
            <a:ext cx="4009939" cy="239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5951332" y="1867151"/>
            <a:ext cx="1571165" cy="568984"/>
          </a:xfrm>
          <a:prstGeom prst="wedgeEllipseCallout">
            <a:avLst>
              <a:gd name="adj1" fmla="val -27155"/>
              <a:gd name="adj2" fmla="val 1064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新建信息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2DB6F41-4B0C-440E-8534-D42C90CF3C46}"/>
              </a:ext>
            </a:extLst>
          </p:cNvPr>
          <p:cNvSpPr/>
          <p:nvPr/>
        </p:nvSpPr>
        <p:spPr>
          <a:xfrm>
            <a:off x="5395520" y="4412509"/>
            <a:ext cx="555811" cy="2852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CCBBE14E-FDDD-46B3-80F4-EFB7EC92A976}"/>
              </a:ext>
            </a:extLst>
          </p:cNvPr>
          <p:cNvSpPr/>
          <p:nvPr/>
        </p:nvSpPr>
        <p:spPr>
          <a:xfrm>
            <a:off x="6001112" y="5178319"/>
            <a:ext cx="1571165" cy="568984"/>
          </a:xfrm>
          <a:prstGeom prst="wedgeEllipseCallout">
            <a:avLst>
              <a:gd name="adj1" fmla="val -54386"/>
              <a:gd name="adj2" fmla="val -13241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新建完后记得点保存哟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887542E-9687-45D8-8393-FD146CD2F772}"/>
              </a:ext>
            </a:extLst>
          </p:cNvPr>
          <p:cNvSpPr/>
          <p:nvPr/>
        </p:nvSpPr>
        <p:spPr>
          <a:xfrm>
            <a:off x="5673426" y="1710730"/>
            <a:ext cx="601539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C639EF2C-D6DD-4E30-BE59-0A4368E6FC57}"/>
              </a:ext>
            </a:extLst>
          </p:cNvPr>
          <p:cNvSpPr/>
          <p:nvPr/>
        </p:nvSpPr>
        <p:spPr>
          <a:xfrm>
            <a:off x="5637403" y="998512"/>
            <a:ext cx="1149292" cy="568984"/>
          </a:xfrm>
          <a:prstGeom prst="wedgeEllipseCallout">
            <a:avLst>
              <a:gd name="adj1" fmla="val -23952"/>
              <a:gd name="adj2" fmla="val 784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点此删除不良项信息</a:t>
            </a:r>
          </a:p>
        </p:txBody>
      </p:sp>
    </p:spTree>
    <p:extLst>
      <p:ext uri="{BB962C8B-B14F-4D97-AF65-F5344CB8AC3E}">
        <p14:creationId xmlns:p14="http://schemas.microsoft.com/office/powerpoint/2010/main" val="2043217907"/>
      </p:ext>
    </p:extLst>
  </p:cSld>
  <p:clrMapOvr>
    <a:masterClrMapping/>
  </p:clrMapOvr>
  <p:transition spd="slow">
    <p:circl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FD5BDF-97D7-49FB-B193-1235B1143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48" y="1402497"/>
            <a:ext cx="11638095" cy="3295238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515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不良项查询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6200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内容说明：“不良类型”分人，机，料，法</a:t>
            </a:r>
            <a:r>
              <a:rPr lang="en-US" altLang="zh-CN" sz="1400" dirty="0"/>
              <a:t>4</a:t>
            </a:r>
            <a:r>
              <a:rPr lang="zh-CN" altLang="en-US" sz="1400" dirty="0"/>
              <a:t>中类型，可根据不同类型查询。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3965991" y="1861587"/>
            <a:ext cx="664732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3630197" y="1090611"/>
            <a:ext cx="1336319" cy="568984"/>
          </a:xfrm>
          <a:prstGeom prst="wedgeEllipseCallout">
            <a:avLst>
              <a:gd name="adj1" fmla="val -2608"/>
              <a:gd name="adj2" fmla="val 7989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点此查询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394767" y="2283366"/>
            <a:ext cx="9009292" cy="2235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6740867" y="1402497"/>
            <a:ext cx="1571165" cy="568984"/>
          </a:xfrm>
          <a:prstGeom prst="wedgeEllipseCallout">
            <a:avLst>
              <a:gd name="adj1" fmla="val -27155"/>
              <a:gd name="adj2" fmla="val 1064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查询内容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887542E-9687-45D8-8393-FD146CD2F772}"/>
              </a:ext>
            </a:extLst>
          </p:cNvPr>
          <p:cNvSpPr/>
          <p:nvPr/>
        </p:nvSpPr>
        <p:spPr>
          <a:xfrm>
            <a:off x="4689488" y="1872630"/>
            <a:ext cx="601539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C639EF2C-D6DD-4E30-BE59-0A4368E6FC57}"/>
              </a:ext>
            </a:extLst>
          </p:cNvPr>
          <p:cNvSpPr/>
          <p:nvPr/>
        </p:nvSpPr>
        <p:spPr>
          <a:xfrm>
            <a:off x="5637403" y="998512"/>
            <a:ext cx="1149292" cy="568984"/>
          </a:xfrm>
          <a:prstGeom prst="wedgeEllipseCallout">
            <a:avLst>
              <a:gd name="adj1" fmla="val -107164"/>
              <a:gd name="adj2" fmla="val 10201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点此导出</a:t>
            </a:r>
          </a:p>
        </p:txBody>
      </p:sp>
    </p:spTree>
    <p:extLst>
      <p:ext uri="{BB962C8B-B14F-4D97-AF65-F5344CB8AC3E}">
        <p14:creationId xmlns:p14="http://schemas.microsoft.com/office/powerpoint/2010/main" val="1820159173"/>
      </p:ext>
    </p:extLst>
  </p:cSld>
  <p:clrMapOvr>
    <a:masterClrMapping/>
  </p:clrMapOvr>
  <p:transition spd="slow">
    <p:circl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685E2A-1154-45F1-91C1-E497B5B8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6" y="1776619"/>
            <a:ext cx="11371428" cy="3304762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8084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内容说明：可以根据零件图号，客户名称，开始时间，结束时间进行条件查询，查询结果可以导出。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9058108" y="2297389"/>
            <a:ext cx="664732" cy="2597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8710553" y="1481490"/>
            <a:ext cx="1336319" cy="568984"/>
          </a:xfrm>
          <a:prstGeom prst="wedgeEllipseCallout">
            <a:avLst>
              <a:gd name="adj1" fmla="val -2608"/>
              <a:gd name="adj2" fmla="val 7989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点此查询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410285" y="2557146"/>
            <a:ext cx="9555835" cy="2357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4211272" y="1629035"/>
            <a:ext cx="1035727" cy="568984"/>
          </a:xfrm>
          <a:prstGeom prst="wedgeEllipseCallout">
            <a:avLst>
              <a:gd name="adj1" fmla="val -27155"/>
              <a:gd name="adj2" fmla="val 1064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查询内容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887542E-9687-45D8-8393-FD146CD2F772}"/>
              </a:ext>
            </a:extLst>
          </p:cNvPr>
          <p:cNvSpPr/>
          <p:nvPr/>
        </p:nvSpPr>
        <p:spPr>
          <a:xfrm>
            <a:off x="9786991" y="2297154"/>
            <a:ext cx="601539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C639EF2C-D6DD-4E30-BE59-0A4368E6FC57}"/>
              </a:ext>
            </a:extLst>
          </p:cNvPr>
          <p:cNvSpPr/>
          <p:nvPr/>
        </p:nvSpPr>
        <p:spPr>
          <a:xfrm>
            <a:off x="10670797" y="1418335"/>
            <a:ext cx="847287" cy="568984"/>
          </a:xfrm>
          <a:prstGeom prst="wedgeEllipseCallout">
            <a:avLst>
              <a:gd name="adj1" fmla="val -107164"/>
              <a:gd name="adj2" fmla="val 10201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点此导出</a:t>
            </a:r>
          </a:p>
        </p:txBody>
      </p:sp>
    </p:spTree>
    <p:extLst>
      <p:ext uri="{BB962C8B-B14F-4D97-AF65-F5344CB8AC3E}">
        <p14:creationId xmlns:p14="http://schemas.microsoft.com/office/powerpoint/2010/main" val="3871254262"/>
      </p:ext>
    </p:extLst>
  </p:cSld>
  <p:clrMapOvr>
    <a:masterClrMapping/>
  </p:clrMapOvr>
  <p:transition spd="slow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2E6840-0C6F-410F-815E-6426954D1EB1}"/>
              </a:ext>
            </a:extLst>
          </p:cNvPr>
          <p:cNvSpPr txBox="1"/>
          <p:nvPr/>
        </p:nvSpPr>
        <p:spPr>
          <a:xfrm>
            <a:off x="605405" y="5492076"/>
            <a:ext cx="6559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订单管理分订单工作台和订单中心</a:t>
            </a:r>
            <a:r>
              <a:rPr lang="en-US" altLang="zh-CN" sz="1400" dirty="0"/>
              <a:t>2</a:t>
            </a:r>
            <a:r>
              <a:rPr lang="zh-CN" altLang="en-US" sz="1400" dirty="0"/>
              <a:t>个板块，分别对应业务员和订单主管的角色。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9BC2D4-145F-468D-84BC-71C420E53689}"/>
              </a:ext>
            </a:extLst>
          </p:cNvPr>
          <p:cNvSpPr txBox="1"/>
          <p:nvPr/>
        </p:nvSpPr>
        <p:spPr>
          <a:xfrm>
            <a:off x="605405" y="5714301"/>
            <a:ext cx="5750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业务员对应的板块是订单工作台，其主要工作是新建图号和新建订单。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C4D0C7-C3EE-4C3B-9160-4CE5FB47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1018826"/>
            <a:ext cx="11717695" cy="385234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9BC996C-EEBC-48A9-9292-DED1844AD7E9}"/>
              </a:ext>
            </a:extLst>
          </p:cNvPr>
          <p:cNvSpPr/>
          <p:nvPr/>
        </p:nvSpPr>
        <p:spPr>
          <a:xfrm>
            <a:off x="10688990" y="2142254"/>
            <a:ext cx="1031846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732B13-7E43-4288-8ACC-B382931CCAE3}"/>
              </a:ext>
            </a:extLst>
          </p:cNvPr>
          <p:cNvSpPr/>
          <p:nvPr/>
        </p:nvSpPr>
        <p:spPr>
          <a:xfrm>
            <a:off x="10688990" y="2679767"/>
            <a:ext cx="1031846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76AB5ACC-416F-48D6-A921-6720C6E77601}"/>
              </a:ext>
            </a:extLst>
          </p:cNvPr>
          <p:cNvSpPr/>
          <p:nvPr/>
        </p:nvSpPr>
        <p:spPr>
          <a:xfrm>
            <a:off x="8710543" y="2007415"/>
            <a:ext cx="1677798" cy="679379"/>
          </a:xfrm>
          <a:prstGeom prst="wedgeEllipseCallout">
            <a:avLst>
              <a:gd name="adj1" fmla="val 67167"/>
              <a:gd name="adj2" fmla="val -224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主要工作</a:t>
            </a:r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35BE15E9-4377-4BED-9220-374AAEE57EB4}"/>
              </a:ext>
            </a:extLst>
          </p:cNvPr>
          <p:cNvSpPr/>
          <p:nvPr/>
        </p:nvSpPr>
        <p:spPr>
          <a:xfrm>
            <a:off x="8703782" y="1974334"/>
            <a:ext cx="1677798" cy="745543"/>
          </a:xfrm>
          <a:prstGeom prst="wedgeEllipseCallout">
            <a:avLst>
              <a:gd name="adj1" fmla="val 66667"/>
              <a:gd name="adj2" fmla="val 6666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主要工作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9C667AC-B34D-4346-B8C0-A321DCEC2220}"/>
              </a:ext>
            </a:extLst>
          </p:cNvPr>
          <p:cNvSpPr/>
          <p:nvPr/>
        </p:nvSpPr>
        <p:spPr>
          <a:xfrm>
            <a:off x="310551" y="1768415"/>
            <a:ext cx="9974352" cy="18052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椭圆形 12">
            <a:extLst>
              <a:ext uri="{FF2B5EF4-FFF2-40B4-BE49-F238E27FC236}">
                <a16:creationId xmlns:a16="http://schemas.microsoft.com/office/drawing/2014/main" id="{0B838438-8AE5-4D82-BA29-6591F84496A4}"/>
              </a:ext>
            </a:extLst>
          </p:cNvPr>
          <p:cNvSpPr/>
          <p:nvPr/>
        </p:nvSpPr>
        <p:spPr>
          <a:xfrm>
            <a:off x="4491600" y="3872990"/>
            <a:ext cx="1677798" cy="745543"/>
          </a:xfrm>
          <a:prstGeom prst="wedgeEllipseCallout">
            <a:avLst>
              <a:gd name="adj1" fmla="val 67695"/>
              <a:gd name="adj2" fmla="val -8722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订单的状态信息</a:t>
            </a:r>
          </a:p>
        </p:txBody>
      </p:sp>
    </p:spTree>
  </p:cSld>
  <p:clrMapOvr>
    <a:masterClrMapping/>
  </p:clrMapOvr>
  <p:transition spd="slow">
    <p:circl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93DCBB-AF7A-46DB-9ECF-041DD1B4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" y="1024898"/>
            <a:ext cx="11653832" cy="4042052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良率查询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8084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内容说明：可以根据零件图号，客户名称，开始时间，结束时间进行条件查询，查询结果可以导出。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6130350" y="1272047"/>
            <a:ext cx="505342" cy="2597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5666296" y="510228"/>
            <a:ext cx="1336319" cy="568984"/>
          </a:xfrm>
          <a:prstGeom prst="wedgeEllipseCallout">
            <a:avLst>
              <a:gd name="adj1" fmla="val -2608"/>
              <a:gd name="adj2" fmla="val 7989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点此查询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-1229" y="1553402"/>
            <a:ext cx="11335050" cy="3513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2907913" y="598748"/>
            <a:ext cx="1035727" cy="568984"/>
          </a:xfrm>
          <a:prstGeom prst="wedgeEllipseCallout">
            <a:avLst>
              <a:gd name="adj1" fmla="val -27155"/>
              <a:gd name="adj2" fmla="val 1064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查询内容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887542E-9687-45D8-8393-FD146CD2F772}"/>
              </a:ext>
            </a:extLst>
          </p:cNvPr>
          <p:cNvSpPr/>
          <p:nvPr/>
        </p:nvSpPr>
        <p:spPr>
          <a:xfrm>
            <a:off x="6671718" y="1272048"/>
            <a:ext cx="383424" cy="2597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C639EF2C-D6DD-4E30-BE59-0A4368E6FC57}"/>
              </a:ext>
            </a:extLst>
          </p:cNvPr>
          <p:cNvSpPr/>
          <p:nvPr/>
        </p:nvSpPr>
        <p:spPr>
          <a:xfrm>
            <a:off x="7659391" y="418415"/>
            <a:ext cx="847287" cy="568984"/>
          </a:xfrm>
          <a:prstGeom prst="wedgeEllipseCallout">
            <a:avLst>
              <a:gd name="adj1" fmla="val -107164"/>
              <a:gd name="adj2" fmla="val 10201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点此导出</a:t>
            </a:r>
          </a:p>
        </p:txBody>
      </p:sp>
    </p:spTree>
    <p:extLst>
      <p:ext uri="{BB962C8B-B14F-4D97-AF65-F5344CB8AC3E}">
        <p14:creationId xmlns:p14="http://schemas.microsoft.com/office/powerpoint/2010/main" val="36533028"/>
      </p:ext>
    </p:extLst>
  </p:cSld>
  <p:clrMapOvr>
    <a:masterClrMapping/>
  </p:clrMapOvr>
  <p:transition spd="slow">
    <p:circl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Entry_1">
            <a:hlinkClick r:id="rId4" action="ppaction://hlinksldjump"/>
            <a:extLst>
              <a:ext uri="{FF2B5EF4-FFF2-40B4-BE49-F238E27FC236}">
                <a16:creationId xmlns:a16="http://schemas.microsoft.com/office/drawing/2014/main" id="{55953234-1C03-47F1-B722-D564AB7C2A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506597" y="2280321"/>
            <a:ext cx="4253219" cy="924273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Autofit/>
          </a:bodyPr>
          <a:lstStyle/>
          <a:p>
            <a:pPr algn="ctr">
              <a:defRPr/>
            </a:pPr>
            <a:r>
              <a:rPr lang="zh-CN" altLang="en-US" sz="4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打印管理</a:t>
            </a:r>
          </a:p>
        </p:txBody>
      </p:sp>
      <p:sp>
        <p:nvSpPr>
          <p:cNvPr id="5" name="MH_Number_1">
            <a:hlinkClick r:id="rId4" action="ppaction://hlinksldjump"/>
            <a:extLst>
              <a:ext uri="{FF2B5EF4-FFF2-40B4-BE49-F238E27FC236}">
                <a16:creationId xmlns:a16="http://schemas.microsoft.com/office/drawing/2014/main" id="{DE81CE57-3017-429B-A1E8-3D6AB64F02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61370" y="2309475"/>
            <a:ext cx="806799" cy="89511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7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430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84B229-F128-4C83-8AFB-8ACA441A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46" y="1366932"/>
            <a:ext cx="7971428" cy="3904762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条码补印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5572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内容说明：只能补印已存在的条码。用</a:t>
            </a:r>
            <a:r>
              <a:rPr lang="en-US" altLang="zh-CN" sz="1400" dirty="0"/>
              <a:t>IE9.0</a:t>
            </a:r>
            <a:r>
              <a:rPr lang="zh-CN" altLang="en-US" sz="1400" dirty="0"/>
              <a:t>以上的浏览器打印条码。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D5512A-E342-486C-AF3A-34A650E235F6}"/>
              </a:ext>
            </a:extLst>
          </p:cNvPr>
          <p:cNvSpPr/>
          <p:nvPr/>
        </p:nvSpPr>
        <p:spPr>
          <a:xfrm>
            <a:off x="5072394" y="1857440"/>
            <a:ext cx="664732" cy="2597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8EBD9E3-CFC4-4059-80A3-DF64B8EF5ACA}"/>
              </a:ext>
            </a:extLst>
          </p:cNvPr>
          <p:cNvSpPr/>
          <p:nvPr/>
        </p:nvSpPr>
        <p:spPr>
          <a:xfrm>
            <a:off x="4809672" y="1082440"/>
            <a:ext cx="1336319" cy="568984"/>
          </a:xfrm>
          <a:prstGeom prst="wedgeEllipseCallout">
            <a:avLst>
              <a:gd name="adj1" fmla="val -2608"/>
              <a:gd name="adj2" fmla="val 7989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点此打印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1518407" y="2165032"/>
            <a:ext cx="7192146" cy="27499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8994908" y="3034821"/>
            <a:ext cx="1138993" cy="568984"/>
          </a:xfrm>
          <a:prstGeom prst="wedgeEllipseCallout">
            <a:avLst>
              <a:gd name="adj1" fmla="val -74133"/>
              <a:gd name="adj2" fmla="val -26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打印记录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887542E-9687-45D8-8393-FD146CD2F772}"/>
              </a:ext>
            </a:extLst>
          </p:cNvPr>
          <p:cNvSpPr/>
          <p:nvPr/>
        </p:nvSpPr>
        <p:spPr>
          <a:xfrm>
            <a:off x="2010397" y="1854639"/>
            <a:ext cx="766359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C639EF2C-D6DD-4E30-BE59-0A4368E6FC57}"/>
              </a:ext>
            </a:extLst>
          </p:cNvPr>
          <p:cNvSpPr/>
          <p:nvPr/>
        </p:nvSpPr>
        <p:spPr>
          <a:xfrm>
            <a:off x="2248250" y="955765"/>
            <a:ext cx="1065401" cy="568984"/>
          </a:xfrm>
          <a:prstGeom prst="wedgeEllipseCallout">
            <a:avLst>
              <a:gd name="adj1" fmla="val -33718"/>
              <a:gd name="adj2" fmla="val 10348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选择模板类型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D328DA-6379-4CEB-8993-484601A4A581}"/>
              </a:ext>
            </a:extLst>
          </p:cNvPr>
          <p:cNvSpPr/>
          <p:nvPr/>
        </p:nvSpPr>
        <p:spPr>
          <a:xfrm>
            <a:off x="3042597" y="1883160"/>
            <a:ext cx="2029797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7D43ED2C-1F5E-4E0A-875A-8918A7C37707}"/>
              </a:ext>
            </a:extLst>
          </p:cNvPr>
          <p:cNvSpPr/>
          <p:nvPr/>
        </p:nvSpPr>
        <p:spPr>
          <a:xfrm>
            <a:off x="3702326" y="850005"/>
            <a:ext cx="1065401" cy="568984"/>
          </a:xfrm>
          <a:prstGeom prst="wedgeEllipseCallout">
            <a:avLst>
              <a:gd name="adj1" fmla="val -14033"/>
              <a:gd name="adj2" fmla="val 12855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输入条码</a:t>
            </a:r>
          </a:p>
        </p:txBody>
      </p:sp>
    </p:spTree>
    <p:extLst>
      <p:ext uri="{BB962C8B-B14F-4D97-AF65-F5344CB8AC3E}">
        <p14:creationId xmlns:p14="http://schemas.microsoft.com/office/powerpoint/2010/main" val="403605924"/>
      </p:ext>
    </p:extLst>
  </p:cSld>
  <p:clrMapOvr>
    <a:masterClrMapping/>
  </p:clrMapOvr>
  <p:transition spd="slow">
    <p:circl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3299692" y="741581"/>
            <a:ext cx="1571165" cy="568984"/>
          </a:xfrm>
          <a:prstGeom prst="wedgeEllipseCallout">
            <a:avLst>
              <a:gd name="adj1" fmla="val -59302"/>
              <a:gd name="adj2" fmla="val 383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1.</a:t>
            </a:r>
            <a:r>
              <a:rPr lang="zh-CN" altLang="en-US" sz="1200" dirty="0">
                <a:solidFill>
                  <a:srgbClr val="FF0000"/>
                </a:solidFill>
              </a:rPr>
              <a:t>打开</a:t>
            </a:r>
            <a:r>
              <a:rPr lang="en-US" altLang="zh-CN" sz="1200" dirty="0">
                <a:solidFill>
                  <a:srgbClr val="FF0000"/>
                </a:solidFill>
              </a:rPr>
              <a:t>IE</a:t>
            </a:r>
            <a:r>
              <a:rPr lang="zh-CN" altLang="en-US" sz="1200" dirty="0">
                <a:solidFill>
                  <a:srgbClr val="FF0000"/>
                </a:solidFill>
              </a:rPr>
              <a:t>浏览器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752FCC-0D93-4C72-B038-209C7F0F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45" y="1912690"/>
            <a:ext cx="2780952" cy="3295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950DDD-0D36-4720-AE62-5E6088B48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36" y="871277"/>
            <a:ext cx="2733333" cy="7238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15B73A-7243-4834-BF32-B4092DFE7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11" y="2390245"/>
            <a:ext cx="2293183" cy="3327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5DDA11-4DA2-4355-8182-6891A16BE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119" y="2148653"/>
            <a:ext cx="5698428" cy="4108313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9310D98-2062-41F4-B1B1-82B64CE7A36A}"/>
              </a:ext>
            </a:extLst>
          </p:cNvPr>
          <p:cNvSpPr/>
          <p:nvPr/>
        </p:nvSpPr>
        <p:spPr>
          <a:xfrm>
            <a:off x="2597455" y="2038525"/>
            <a:ext cx="347081" cy="269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6214A64-547F-42F7-B64F-A101C6AF507B}"/>
              </a:ext>
            </a:extLst>
          </p:cNvPr>
          <p:cNvSpPr/>
          <p:nvPr/>
        </p:nvSpPr>
        <p:spPr>
          <a:xfrm>
            <a:off x="644218" y="4584886"/>
            <a:ext cx="1083914" cy="269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对话气泡: 椭圆形 22">
            <a:extLst>
              <a:ext uri="{FF2B5EF4-FFF2-40B4-BE49-F238E27FC236}">
                <a16:creationId xmlns:a16="http://schemas.microsoft.com/office/drawing/2014/main" id="{82DD2221-B473-4940-904D-937E80C436A6}"/>
              </a:ext>
            </a:extLst>
          </p:cNvPr>
          <p:cNvSpPr/>
          <p:nvPr/>
        </p:nvSpPr>
        <p:spPr>
          <a:xfrm>
            <a:off x="3158437" y="1672404"/>
            <a:ext cx="1571165" cy="568984"/>
          </a:xfrm>
          <a:prstGeom prst="wedgeEllipseCallout">
            <a:avLst>
              <a:gd name="adj1" fmla="val -59302"/>
              <a:gd name="adj2" fmla="val 383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2.</a:t>
            </a:r>
            <a:r>
              <a:rPr lang="zh-CN" altLang="en-US" sz="1200" dirty="0">
                <a:solidFill>
                  <a:srgbClr val="FF0000"/>
                </a:solidFill>
              </a:rPr>
              <a:t>点击这个找到</a:t>
            </a:r>
            <a:r>
              <a:rPr lang="en-US" altLang="zh-CN" sz="1200" dirty="0">
                <a:solidFill>
                  <a:srgbClr val="FF0000"/>
                </a:solidFill>
              </a:rPr>
              <a:t>Internet</a:t>
            </a:r>
            <a:r>
              <a:rPr lang="zh-CN" altLang="en-US" sz="1200" dirty="0">
                <a:solidFill>
                  <a:srgbClr val="FF0000"/>
                </a:solidFill>
              </a:rPr>
              <a:t>选项</a:t>
            </a:r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07B47EE8-38DF-4C45-86F7-89B3A2D626D0}"/>
              </a:ext>
            </a:extLst>
          </p:cNvPr>
          <p:cNvSpPr/>
          <p:nvPr/>
        </p:nvSpPr>
        <p:spPr>
          <a:xfrm>
            <a:off x="1985412" y="4092813"/>
            <a:ext cx="1571165" cy="568984"/>
          </a:xfrm>
          <a:prstGeom prst="wedgeEllipseCallout">
            <a:avLst>
              <a:gd name="adj1" fmla="val -59302"/>
              <a:gd name="adj2" fmla="val 383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3.</a:t>
            </a:r>
            <a:r>
              <a:rPr lang="zh-CN" altLang="en-US" sz="1200" dirty="0">
                <a:solidFill>
                  <a:srgbClr val="FF0000"/>
                </a:solidFill>
              </a:rPr>
              <a:t>点击这个弹出</a:t>
            </a:r>
            <a:r>
              <a:rPr lang="en-US" altLang="zh-CN" sz="1200" dirty="0">
                <a:solidFill>
                  <a:srgbClr val="FF0000"/>
                </a:solidFill>
              </a:rPr>
              <a:t>Internet</a:t>
            </a:r>
            <a:r>
              <a:rPr lang="zh-CN" altLang="en-US" sz="1200" dirty="0">
                <a:solidFill>
                  <a:srgbClr val="FF0000"/>
                </a:solidFill>
              </a:rPr>
              <a:t>选项卡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67DD7E8-4C05-4532-8697-82ADB649265C}"/>
              </a:ext>
            </a:extLst>
          </p:cNvPr>
          <p:cNvSpPr/>
          <p:nvPr/>
        </p:nvSpPr>
        <p:spPr>
          <a:xfrm>
            <a:off x="3786943" y="2556840"/>
            <a:ext cx="323663" cy="1289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对话气泡: 椭圆形 25">
            <a:extLst>
              <a:ext uri="{FF2B5EF4-FFF2-40B4-BE49-F238E27FC236}">
                <a16:creationId xmlns:a16="http://schemas.microsoft.com/office/drawing/2014/main" id="{5338253B-5140-4028-9046-4CA6512B507D}"/>
              </a:ext>
            </a:extLst>
          </p:cNvPr>
          <p:cNvSpPr/>
          <p:nvPr/>
        </p:nvSpPr>
        <p:spPr>
          <a:xfrm>
            <a:off x="4205867" y="2023551"/>
            <a:ext cx="1571165" cy="568984"/>
          </a:xfrm>
          <a:prstGeom prst="wedgeEllipseCallout">
            <a:avLst>
              <a:gd name="adj1" fmla="val -59302"/>
              <a:gd name="adj2" fmla="val 383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4.</a:t>
            </a:r>
            <a:r>
              <a:rPr lang="zh-CN" altLang="en-US" sz="1200" dirty="0">
                <a:solidFill>
                  <a:srgbClr val="FF0000"/>
                </a:solidFill>
              </a:rPr>
              <a:t>选中“安全”选项卡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1C1253D-5FAB-47D3-8BBF-5585B3D0EE1B}"/>
              </a:ext>
            </a:extLst>
          </p:cNvPr>
          <p:cNvSpPr/>
          <p:nvPr/>
        </p:nvSpPr>
        <p:spPr>
          <a:xfrm>
            <a:off x="7524925" y="5016617"/>
            <a:ext cx="939567" cy="2862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对话气泡: 椭圆形 27">
            <a:extLst>
              <a:ext uri="{FF2B5EF4-FFF2-40B4-BE49-F238E27FC236}">
                <a16:creationId xmlns:a16="http://schemas.microsoft.com/office/drawing/2014/main" id="{31ED2321-BDA7-4443-8D0B-CCB2723CDB61}"/>
              </a:ext>
            </a:extLst>
          </p:cNvPr>
          <p:cNvSpPr/>
          <p:nvPr/>
        </p:nvSpPr>
        <p:spPr>
          <a:xfrm>
            <a:off x="6257119" y="3827252"/>
            <a:ext cx="1571165" cy="568984"/>
          </a:xfrm>
          <a:prstGeom prst="wedgeEllipseCallout">
            <a:avLst>
              <a:gd name="adj1" fmla="val 50155"/>
              <a:gd name="adj2" fmla="val 1518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5.</a:t>
            </a:r>
            <a:r>
              <a:rPr lang="zh-CN" altLang="en-US" sz="1200" dirty="0">
                <a:solidFill>
                  <a:srgbClr val="FF0000"/>
                </a:solidFill>
              </a:rPr>
              <a:t>选中“安全”选项卡</a:t>
            </a:r>
          </a:p>
        </p:txBody>
      </p:sp>
      <p:sp>
        <p:nvSpPr>
          <p:cNvPr id="29" name="对话气泡: 椭圆形 28">
            <a:extLst>
              <a:ext uri="{FF2B5EF4-FFF2-40B4-BE49-F238E27FC236}">
                <a16:creationId xmlns:a16="http://schemas.microsoft.com/office/drawing/2014/main" id="{81E551A0-DB43-488A-A3AD-3297278CC72F}"/>
              </a:ext>
            </a:extLst>
          </p:cNvPr>
          <p:cNvSpPr/>
          <p:nvPr/>
        </p:nvSpPr>
        <p:spPr>
          <a:xfrm>
            <a:off x="10384382" y="2882917"/>
            <a:ext cx="1571165" cy="568984"/>
          </a:xfrm>
          <a:prstGeom prst="wedgeEllipseCallout">
            <a:avLst>
              <a:gd name="adj1" fmla="val -57166"/>
              <a:gd name="adj2" fmla="val 1563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6.</a:t>
            </a:r>
            <a:r>
              <a:rPr lang="zh-CN" altLang="en-US" sz="1200" dirty="0">
                <a:solidFill>
                  <a:srgbClr val="FF0000"/>
                </a:solidFill>
              </a:rPr>
              <a:t>里面的内容全部启用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DE672DE-2596-4CC8-8931-3A1742A8908E}"/>
              </a:ext>
            </a:extLst>
          </p:cNvPr>
          <p:cNvSpPr/>
          <p:nvPr/>
        </p:nvSpPr>
        <p:spPr>
          <a:xfrm>
            <a:off x="9252402" y="2739795"/>
            <a:ext cx="939567" cy="22768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8BAB38B4-FD70-423D-85E4-6BB3991A4352}"/>
              </a:ext>
            </a:extLst>
          </p:cNvPr>
          <p:cNvSpPr/>
          <p:nvPr/>
        </p:nvSpPr>
        <p:spPr>
          <a:xfrm flipV="1">
            <a:off x="10605917" y="5717800"/>
            <a:ext cx="710832" cy="330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对话气泡: 椭圆形 31">
            <a:extLst>
              <a:ext uri="{FF2B5EF4-FFF2-40B4-BE49-F238E27FC236}">
                <a16:creationId xmlns:a16="http://schemas.microsoft.com/office/drawing/2014/main" id="{0216C7F0-6671-48D8-A855-2E5EC4971C20}"/>
              </a:ext>
            </a:extLst>
          </p:cNvPr>
          <p:cNvSpPr/>
          <p:nvPr/>
        </p:nvSpPr>
        <p:spPr>
          <a:xfrm>
            <a:off x="9320169" y="5607758"/>
            <a:ext cx="926504" cy="497584"/>
          </a:xfrm>
          <a:prstGeom prst="wedgeEllipseCallout">
            <a:avLst>
              <a:gd name="adj1" fmla="val 72580"/>
              <a:gd name="adj2" fmla="val 738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7.</a:t>
            </a:r>
            <a:r>
              <a:rPr lang="zh-CN" altLang="en-US" sz="1200" dirty="0">
                <a:solidFill>
                  <a:srgbClr val="FF0000"/>
                </a:solidFill>
              </a:rPr>
              <a:t>确定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0D88CA44-B340-418A-9B83-E8E2B2E41B06}"/>
              </a:ext>
            </a:extLst>
          </p:cNvPr>
          <p:cNvSpPr txBox="1"/>
          <p:nvPr/>
        </p:nvSpPr>
        <p:spPr>
          <a:xfrm>
            <a:off x="166551" y="95250"/>
            <a:ext cx="377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降低安全级别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A0D8EA-6361-4F01-803B-06FF2A688E45}"/>
              </a:ext>
            </a:extLst>
          </p:cNvPr>
          <p:cNvSpPr txBox="1"/>
          <p:nvPr/>
        </p:nvSpPr>
        <p:spPr>
          <a:xfrm>
            <a:off x="644218" y="6256966"/>
            <a:ext cx="728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事先需配置好打印机和安装</a:t>
            </a:r>
            <a:r>
              <a:rPr lang="en-US" altLang="zh-CN" dirty="0"/>
              <a:t>codesoft7</a:t>
            </a:r>
            <a:r>
              <a:rPr lang="zh-CN" altLang="en-US" dirty="0"/>
              <a:t>（由</a:t>
            </a:r>
            <a:r>
              <a:rPr lang="en-US" altLang="zh-CN" dirty="0"/>
              <a:t>IT</a:t>
            </a:r>
            <a:r>
              <a:rPr lang="zh-CN" altLang="en-US" dirty="0"/>
              <a:t>授权，</a:t>
            </a:r>
            <a:endParaRPr lang="en-US" altLang="zh-CN" dirty="0"/>
          </a:p>
          <a:p>
            <a:r>
              <a:rPr lang="en-US" altLang="zh-CN" dirty="0" err="1"/>
              <a:t>Mes</a:t>
            </a:r>
            <a:r>
              <a:rPr lang="zh-CN" altLang="en-US" dirty="0"/>
              <a:t>系统维护工程师安装调试）打印标签的软件，并设置好打印模板。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8745054"/>
      </p:ext>
    </p:extLst>
  </p:cSld>
  <p:clrMapOvr>
    <a:masterClrMapping/>
  </p:clrMapOvr>
  <p:transition spd="slow">
    <p:circl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9A6BA6-5D21-4B06-AFC4-0458AB2B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4" y="1264325"/>
            <a:ext cx="11390476" cy="4076190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打印设置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-1229" y="5897045"/>
            <a:ext cx="11315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内容说明：模板设置是对条码的打印模板进行设置，以便保证标签打印正确。如果选择激活，则表明当前设置立即生效，之前设置自动作废。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A523AA-03A3-4A18-81D6-58CBF5855C65}"/>
              </a:ext>
            </a:extLst>
          </p:cNvPr>
          <p:cNvSpPr/>
          <p:nvPr/>
        </p:nvSpPr>
        <p:spPr>
          <a:xfrm>
            <a:off x="3425777" y="3034820"/>
            <a:ext cx="5164550" cy="22166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6A44A64C-5C6C-4FC5-BF9B-93E31448998A}"/>
              </a:ext>
            </a:extLst>
          </p:cNvPr>
          <p:cNvSpPr/>
          <p:nvPr/>
        </p:nvSpPr>
        <p:spPr>
          <a:xfrm>
            <a:off x="8958942" y="3949221"/>
            <a:ext cx="1138993" cy="568984"/>
          </a:xfrm>
          <a:prstGeom prst="wedgeEllipseCallout">
            <a:avLst>
              <a:gd name="adj1" fmla="val -74133"/>
              <a:gd name="adj2" fmla="val -266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模板设置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887542E-9687-45D8-8393-FD146CD2F772}"/>
              </a:ext>
            </a:extLst>
          </p:cNvPr>
          <p:cNvSpPr/>
          <p:nvPr/>
        </p:nvSpPr>
        <p:spPr>
          <a:xfrm>
            <a:off x="765485" y="1806805"/>
            <a:ext cx="766359" cy="310393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C639EF2C-D6DD-4E30-BE59-0A4368E6FC57}"/>
              </a:ext>
            </a:extLst>
          </p:cNvPr>
          <p:cNvSpPr/>
          <p:nvPr/>
        </p:nvSpPr>
        <p:spPr>
          <a:xfrm>
            <a:off x="748748" y="812377"/>
            <a:ext cx="1065401" cy="568984"/>
          </a:xfrm>
          <a:prstGeom prst="wedgeEllipseCallout">
            <a:avLst>
              <a:gd name="adj1" fmla="val -11856"/>
              <a:gd name="adj2" fmla="val 11713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选择模板类型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D328DA-6379-4CEB-8993-484601A4A581}"/>
              </a:ext>
            </a:extLst>
          </p:cNvPr>
          <p:cNvSpPr/>
          <p:nvPr/>
        </p:nvSpPr>
        <p:spPr>
          <a:xfrm>
            <a:off x="2332139" y="1841215"/>
            <a:ext cx="723879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7D43ED2C-1F5E-4E0A-875A-8918A7C37707}"/>
              </a:ext>
            </a:extLst>
          </p:cNvPr>
          <p:cNvSpPr/>
          <p:nvPr/>
        </p:nvSpPr>
        <p:spPr>
          <a:xfrm>
            <a:off x="3068760" y="753859"/>
            <a:ext cx="1381466" cy="568984"/>
          </a:xfrm>
          <a:prstGeom prst="wedgeEllipseCallout">
            <a:avLst>
              <a:gd name="adj1" fmla="val -14033"/>
              <a:gd name="adj2" fmla="val 12855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点此弹出模板设置面板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3203C28-3997-4B82-8869-EEF3803C3625}"/>
              </a:ext>
            </a:extLst>
          </p:cNvPr>
          <p:cNvSpPr/>
          <p:nvPr/>
        </p:nvSpPr>
        <p:spPr>
          <a:xfrm>
            <a:off x="4649637" y="1858274"/>
            <a:ext cx="1112807" cy="2589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4D101A39-1FCC-4D4D-A995-5516CA12C1E2}"/>
              </a:ext>
            </a:extLst>
          </p:cNvPr>
          <p:cNvSpPr/>
          <p:nvPr/>
        </p:nvSpPr>
        <p:spPr>
          <a:xfrm>
            <a:off x="4804092" y="812377"/>
            <a:ext cx="1381466" cy="568984"/>
          </a:xfrm>
          <a:prstGeom prst="wedgeEllipseCallout">
            <a:avLst>
              <a:gd name="adj1" fmla="val -14033"/>
              <a:gd name="adj2" fmla="val 12855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点此下载</a:t>
            </a:r>
            <a:r>
              <a:rPr lang="en-US" altLang="zh-CN" sz="1200" dirty="0">
                <a:solidFill>
                  <a:srgbClr val="FF0000"/>
                </a:solidFill>
              </a:rPr>
              <a:t>codesoft7</a:t>
            </a:r>
            <a:r>
              <a:rPr lang="zh-CN" altLang="en-US" sz="1200" dirty="0">
                <a:solidFill>
                  <a:srgbClr val="FF0000"/>
                </a:solidFill>
              </a:rPr>
              <a:t>打印软件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5CE4F6B-AD26-4BEA-8162-921E4DD7302F}"/>
              </a:ext>
            </a:extLst>
          </p:cNvPr>
          <p:cNvSpPr/>
          <p:nvPr/>
        </p:nvSpPr>
        <p:spPr>
          <a:xfrm>
            <a:off x="3152388" y="1858274"/>
            <a:ext cx="723879" cy="3103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8259C189-B2BB-410D-A3C2-3E0087609C5D}"/>
              </a:ext>
            </a:extLst>
          </p:cNvPr>
          <p:cNvSpPr/>
          <p:nvPr/>
        </p:nvSpPr>
        <p:spPr>
          <a:xfrm>
            <a:off x="1814149" y="750727"/>
            <a:ext cx="1241869" cy="568984"/>
          </a:xfrm>
          <a:prstGeom prst="wedgeEllipseCallout">
            <a:avLst>
              <a:gd name="adj1" fmla="val 6111"/>
              <a:gd name="adj2" fmla="val 14068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点此下载 激活模板</a:t>
            </a:r>
          </a:p>
        </p:txBody>
      </p:sp>
    </p:spTree>
    <p:extLst>
      <p:ext uri="{BB962C8B-B14F-4D97-AF65-F5344CB8AC3E}">
        <p14:creationId xmlns:p14="http://schemas.microsoft.com/office/powerpoint/2010/main" val="2443222662"/>
      </p:ext>
    </p:extLst>
  </p:cSld>
  <p:clrMapOvr>
    <a:masterClrMapping/>
  </p:clrMapOvr>
  <p:transition spd="slow">
    <p:circl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Entry_1">
            <a:hlinkClick r:id="rId5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3506597" y="2280321"/>
            <a:ext cx="4253219" cy="924273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Autofit/>
          </a:bodyPr>
          <a:lstStyle/>
          <a:p>
            <a:pPr algn="ctr">
              <a:defRPr/>
            </a:pPr>
            <a:r>
              <a:rPr lang="zh-CN" altLang="en-US" sz="4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</a:p>
        </p:txBody>
      </p:sp>
      <p:sp>
        <p:nvSpPr>
          <p:cNvPr id="17" name="MH_Number_1">
            <a:hlinkClick r:id="rId5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2761370" y="2309475"/>
            <a:ext cx="806799" cy="89511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8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57008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77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5391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内容说明：对基本信息进行维护，可提供逐条添加及多条导入功能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27ECCE-2305-458F-941C-022B812EE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8" y="741582"/>
            <a:ext cx="10599673" cy="2379124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DC9774-3341-4D6F-A70E-241A731172A9}"/>
              </a:ext>
            </a:extLst>
          </p:cNvPr>
          <p:cNvSpPr/>
          <p:nvPr/>
        </p:nvSpPr>
        <p:spPr>
          <a:xfrm>
            <a:off x="166550" y="1136615"/>
            <a:ext cx="10277743" cy="17995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A4435EC1-2527-4F09-929E-4B9833D11A6F}"/>
              </a:ext>
            </a:extLst>
          </p:cNvPr>
          <p:cNvSpPr/>
          <p:nvPr/>
        </p:nvSpPr>
        <p:spPr>
          <a:xfrm>
            <a:off x="10620835" y="1931144"/>
            <a:ext cx="1571165" cy="568984"/>
          </a:xfrm>
          <a:prstGeom prst="wedgeEllipseCallout">
            <a:avLst>
              <a:gd name="adj1" fmla="val -59302"/>
              <a:gd name="adj2" fmla="val -899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基本信息列表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3D58882-3D0B-4450-888B-9421458DDF7F}"/>
              </a:ext>
            </a:extLst>
          </p:cNvPr>
          <p:cNvSpPr/>
          <p:nvPr/>
        </p:nvSpPr>
        <p:spPr>
          <a:xfrm>
            <a:off x="1853968" y="906011"/>
            <a:ext cx="528506" cy="2306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9CBDDDF-3393-4FEC-90A2-3B29CC08B709}"/>
              </a:ext>
            </a:extLst>
          </p:cNvPr>
          <p:cNvSpPr/>
          <p:nvPr/>
        </p:nvSpPr>
        <p:spPr>
          <a:xfrm>
            <a:off x="2423021" y="906010"/>
            <a:ext cx="395680" cy="2306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5CC750F-9102-4043-A65E-772A2F7E08EF}"/>
              </a:ext>
            </a:extLst>
          </p:cNvPr>
          <p:cNvSpPr/>
          <p:nvPr/>
        </p:nvSpPr>
        <p:spPr>
          <a:xfrm>
            <a:off x="2877423" y="906010"/>
            <a:ext cx="335560" cy="2306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2BF128B8-AE16-4A2A-8A67-9492E5032BB0}"/>
              </a:ext>
            </a:extLst>
          </p:cNvPr>
          <p:cNvSpPr/>
          <p:nvPr/>
        </p:nvSpPr>
        <p:spPr>
          <a:xfrm>
            <a:off x="3734256" y="1467231"/>
            <a:ext cx="1571165" cy="568984"/>
          </a:xfrm>
          <a:prstGeom prst="wedgeEllipseCallout">
            <a:avLst>
              <a:gd name="adj1" fmla="val -88668"/>
              <a:gd name="adj2" fmla="val -10467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选中一条进行，点击删除可删除信息</a:t>
            </a:r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9593B5DE-5972-4AFD-8B0B-DDB5C8F7325F}"/>
              </a:ext>
            </a:extLst>
          </p:cNvPr>
          <p:cNvSpPr/>
          <p:nvPr/>
        </p:nvSpPr>
        <p:spPr>
          <a:xfrm>
            <a:off x="1669783" y="1419902"/>
            <a:ext cx="1803259" cy="663642"/>
          </a:xfrm>
          <a:prstGeom prst="wedgeEllipseCallout">
            <a:avLst>
              <a:gd name="adj1" fmla="val 2161"/>
              <a:gd name="adj2" fmla="val -9206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选中一条进行，点击修改，弹出修改信息窗口</a:t>
            </a:r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486D8A09-CE68-432E-9136-A236114EDF70}"/>
              </a:ext>
            </a:extLst>
          </p:cNvPr>
          <p:cNvSpPr/>
          <p:nvPr/>
        </p:nvSpPr>
        <p:spPr>
          <a:xfrm>
            <a:off x="348517" y="1419902"/>
            <a:ext cx="1144724" cy="358564"/>
          </a:xfrm>
          <a:prstGeom prst="wedgeEllipseCallout">
            <a:avLst>
              <a:gd name="adj1" fmla="val 92460"/>
              <a:gd name="adj2" fmla="val -11775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弹出新建信息窗口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BBFFB-64B0-49A1-983E-F0A5DD52D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" y="3266762"/>
            <a:ext cx="5796793" cy="1594701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76225EA-E60E-4884-9AB8-08AEF1850314}"/>
              </a:ext>
            </a:extLst>
          </p:cNvPr>
          <p:cNvSpPr/>
          <p:nvPr/>
        </p:nvSpPr>
        <p:spPr>
          <a:xfrm>
            <a:off x="4790114" y="3455370"/>
            <a:ext cx="327170" cy="2306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E33B708F-CE6F-4E5C-9D0E-AE1C22F43701}"/>
              </a:ext>
            </a:extLst>
          </p:cNvPr>
          <p:cNvSpPr/>
          <p:nvPr/>
        </p:nvSpPr>
        <p:spPr>
          <a:xfrm>
            <a:off x="4682826" y="2597766"/>
            <a:ext cx="1801863" cy="568984"/>
          </a:xfrm>
          <a:prstGeom prst="wedgeEllipseCallout">
            <a:avLst>
              <a:gd name="adj1" fmla="val -34207"/>
              <a:gd name="adj2" fmla="val 10026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点击新建，即可产生信息编号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4643A76-654E-4C12-91F8-D29E6B3AF350}"/>
              </a:ext>
            </a:extLst>
          </p:cNvPr>
          <p:cNvSpPr/>
          <p:nvPr/>
        </p:nvSpPr>
        <p:spPr>
          <a:xfrm>
            <a:off x="4591361" y="3448498"/>
            <a:ext cx="198753" cy="2337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E1C2015-DDFB-4EDE-8CBA-8F9FF326E99F}"/>
              </a:ext>
            </a:extLst>
          </p:cNvPr>
          <p:cNvSpPr/>
          <p:nvPr/>
        </p:nvSpPr>
        <p:spPr>
          <a:xfrm>
            <a:off x="4219924" y="3459974"/>
            <a:ext cx="327170" cy="2306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对话气泡: 椭圆形 21">
            <a:extLst>
              <a:ext uri="{FF2B5EF4-FFF2-40B4-BE49-F238E27FC236}">
                <a16:creationId xmlns:a16="http://schemas.microsoft.com/office/drawing/2014/main" id="{F487BB1A-2C3B-4625-B054-459BB3F7FA3D}"/>
              </a:ext>
            </a:extLst>
          </p:cNvPr>
          <p:cNvSpPr/>
          <p:nvPr/>
        </p:nvSpPr>
        <p:spPr>
          <a:xfrm>
            <a:off x="2900680" y="2337166"/>
            <a:ext cx="1801863" cy="568984"/>
          </a:xfrm>
          <a:prstGeom prst="wedgeEllipseCallout">
            <a:avLst>
              <a:gd name="adj1" fmla="val 47268"/>
              <a:gd name="adj2" fmla="val 1400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导入功能可导入多条信息</a:t>
            </a:r>
          </a:p>
        </p:txBody>
      </p:sp>
      <p:sp>
        <p:nvSpPr>
          <p:cNvPr id="23" name="对话气泡: 椭圆形 22">
            <a:extLst>
              <a:ext uri="{FF2B5EF4-FFF2-40B4-BE49-F238E27FC236}">
                <a16:creationId xmlns:a16="http://schemas.microsoft.com/office/drawing/2014/main" id="{C6D4460D-5A53-45AB-9E00-6222AE87BDF8}"/>
              </a:ext>
            </a:extLst>
          </p:cNvPr>
          <p:cNvSpPr/>
          <p:nvPr/>
        </p:nvSpPr>
        <p:spPr>
          <a:xfrm>
            <a:off x="920879" y="2517983"/>
            <a:ext cx="1801863" cy="568984"/>
          </a:xfrm>
          <a:prstGeom prst="wedgeEllipseCallout">
            <a:avLst>
              <a:gd name="adj1" fmla="val 133399"/>
              <a:gd name="adj2" fmla="val 11500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下载导入信息模板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9E4CBD-93E9-4DCE-8DAE-B5C9F3C8B51D}"/>
              </a:ext>
            </a:extLst>
          </p:cNvPr>
          <p:cNvSpPr/>
          <p:nvPr/>
        </p:nvSpPr>
        <p:spPr>
          <a:xfrm>
            <a:off x="605405" y="4013964"/>
            <a:ext cx="2213296" cy="177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4821DC2B-F208-4B99-B94E-BCC9ECA4AF21}"/>
              </a:ext>
            </a:extLst>
          </p:cNvPr>
          <p:cNvSpPr/>
          <p:nvPr/>
        </p:nvSpPr>
        <p:spPr>
          <a:xfrm>
            <a:off x="107828" y="4723027"/>
            <a:ext cx="1801863" cy="568984"/>
          </a:xfrm>
          <a:prstGeom prst="wedgeEllipseCallout">
            <a:avLst>
              <a:gd name="adj1" fmla="val 39353"/>
              <a:gd name="adj2" fmla="val -13564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子信息编号不可重复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DDE0060-282E-4705-8D36-B33956B9225F}"/>
              </a:ext>
            </a:extLst>
          </p:cNvPr>
          <p:cNvSpPr/>
          <p:nvPr/>
        </p:nvSpPr>
        <p:spPr>
          <a:xfrm>
            <a:off x="6103179" y="3503045"/>
            <a:ext cx="4697093" cy="12199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对话气泡: 椭圆形 26">
            <a:extLst>
              <a:ext uri="{FF2B5EF4-FFF2-40B4-BE49-F238E27FC236}">
                <a16:creationId xmlns:a16="http://schemas.microsoft.com/office/drawing/2014/main" id="{F56FF009-F3F6-410A-AE04-E6640B053D92}"/>
              </a:ext>
            </a:extLst>
          </p:cNvPr>
          <p:cNvSpPr/>
          <p:nvPr/>
        </p:nvSpPr>
        <p:spPr>
          <a:xfrm>
            <a:off x="6103179" y="5254303"/>
            <a:ext cx="1801863" cy="568984"/>
          </a:xfrm>
          <a:prstGeom prst="wedgeEllipseCallout">
            <a:avLst>
              <a:gd name="adj1" fmla="val 39353"/>
              <a:gd name="adj2" fmla="val -13564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修改信息弹出框，信息编号不能修改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D5E532-8ECF-4C28-8D00-8B1925461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04" y="3518358"/>
            <a:ext cx="4373031" cy="116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24687"/>
      </p:ext>
    </p:extLst>
  </p:cSld>
  <p:clrMapOvr>
    <a:masterClrMapping/>
  </p:clrMapOvr>
  <p:transition spd="slow">
    <p:circl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77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7376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内容说明：基本信息可以按信息名称，开始时间，结束时间进行条件查询，可导出</a:t>
            </a:r>
            <a:r>
              <a:rPr lang="en-US" altLang="zh-CN" sz="1400" dirty="0"/>
              <a:t>Excel</a:t>
            </a:r>
            <a:r>
              <a:rPr lang="zh-CN" altLang="en-US" sz="1400" dirty="0"/>
              <a:t>表格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B9C1F9-A7FD-4252-85D6-34C1EC631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1" y="914602"/>
            <a:ext cx="11582271" cy="330506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2FB76051-839B-48D2-997D-5FA0E7427BFD}"/>
              </a:ext>
            </a:extLst>
          </p:cNvPr>
          <p:cNvSpPr/>
          <p:nvPr/>
        </p:nvSpPr>
        <p:spPr>
          <a:xfrm>
            <a:off x="1" y="1388853"/>
            <a:ext cx="10800272" cy="28522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C57E8726-F296-4CB4-81C8-8782771B7CDB}"/>
              </a:ext>
            </a:extLst>
          </p:cNvPr>
          <p:cNvSpPr/>
          <p:nvPr/>
        </p:nvSpPr>
        <p:spPr>
          <a:xfrm>
            <a:off x="5633857" y="4779034"/>
            <a:ext cx="1681343" cy="588232"/>
          </a:xfrm>
          <a:prstGeom prst="wedgeEllipseCallout">
            <a:avLst>
              <a:gd name="adj1" fmla="val 39353"/>
              <a:gd name="adj2" fmla="val -13564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查询内容</a:t>
            </a:r>
          </a:p>
        </p:txBody>
      </p:sp>
    </p:spTree>
    <p:extLst>
      <p:ext uri="{BB962C8B-B14F-4D97-AF65-F5344CB8AC3E}">
        <p14:creationId xmlns:p14="http://schemas.microsoft.com/office/powerpoint/2010/main" val="2215028536"/>
      </p:ext>
    </p:extLst>
  </p:cSld>
  <p:clrMapOvr>
    <a:masterClrMapping/>
  </p:clrMapOvr>
  <p:transition spd="slow">
    <p:circl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内容说明：维护客户信息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488E23-9056-4C2C-8AEE-5E93693B8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8" y="717492"/>
            <a:ext cx="11661926" cy="2076041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DC9774-3341-4D6F-A70E-241A731172A9}"/>
              </a:ext>
            </a:extLst>
          </p:cNvPr>
          <p:cNvSpPr/>
          <p:nvPr/>
        </p:nvSpPr>
        <p:spPr>
          <a:xfrm>
            <a:off x="107829" y="1269408"/>
            <a:ext cx="10084796" cy="13524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3D58882-3D0B-4450-888B-9421458DDF7F}"/>
              </a:ext>
            </a:extLst>
          </p:cNvPr>
          <p:cNvSpPr/>
          <p:nvPr/>
        </p:nvSpPr>
        <p:spPr>
          <a:xfrm>
            <a:off x="5164010" y="939549"/>
            <a:ext cx="506948" cy="2390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9CBDDDF-3393-4FEC-90A2-3B29CC08B709}"/>
              </a:ext>
            </a:extLst>
          </p:cNvPr>
          <p:cNvSpPr/>
          <p:nvPr/>
        </p:nvSpPr>
        <p:spPr>
          <a:xfrm>
            <a:off x="5707499" y="948008"/>
            <a:ext cx="395680" cy="2306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5CC750F-9102-4043-A65E-772A2F7E08EF}"/>
              </a:ext>
            </a:extLst>
          </p:cNvPr>
          <p:cNvSpPr/>
          <p:nvPr/>
        </p:nvSpPr>
        <p:spPr>
          <a:xfrm>
            <a:off x="10754685" y="1467230"/>
            <a:ext cx="651731" cy="3112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2BF128B8-AE16-4A2A-8A67-9492E5032BB0}"/>
              </a:ext>
            </a:extLst>
          </p:cNvPr>
          <p:cNvSpPr/>
          <p:nvPr/>
        </p:nvSpPr>
        <p:spPr>
          <a:xfrm>
            <a:off x="3761511" y="109965"/>
            <a:ext cx="1571165" cy="568984"/>
          </a:xfrm>
          <a:prstGeom prst="wedgeEllipseCallout">
            <a:avLst>
              <a:gd name="adj1" fmla="val 52825"/>
              <a:gd name="adj2" fmla="val 9288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弹出新建客户窗口</a:t>
            </a:r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9593B5DE-5972-4AFD-8B0B-DDB5C8F7325F}"/>
              </a:ext>
            </a:extLst>
          </p:cNvPr>
          <p:cNvSpPr/>
          <p:nvPr/>
        </p:nvSpPr>
        <p:spPr>
          <a:xfrm>
            <a:off x="5905339" y="74550"/>
            <a:ext cx="1803259" cy="663642"/>
          </a:xfrm>
          <a:prstGeom prst="wedgeEllipseCallout">
            <a:avLst>
              <a:gd name="adj1" fmla="val -49943"/>
              <a:gd name="adj2" fmla="val 7985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选中一条客户信息，点击删除</a:t>
            </a:r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486D8A09-CE68-432E-9136-A236114EDF70}"/>
              </a:ext>
            </a:extLst>
          </p:cNvPr>
          <p:cNvSpPr/>
          <p:nvPr/>
        </p:nvSpPr>
        <p:spPr>
          <a:xfrm>
            <a:off x="10754685" y="358928"/>
            <a:ext cx="1144724" cy="358564"/>
          </a:xfrm>
          <a:prstGeom prst="wedgeEllipseCallout">
            <a:avLst>
              <a:gd name="adj1" fmla="val -22596"/>
              <a:gd name="adj2" fmla="val 23552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弹出新建客户窗口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2BC7CAA-BB51-47E1-87AD-3BCEFFEF4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15" y="2917499"/>
            <a:ext cx="8635183" cy="3033777"/>
          </a:xfrm>
          <a:prstGeom prst="rect">
            <a:avLst/>
          </a:prstGeom>
        </p:spPr>
      </p:pic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E33B708F-CE6F-4E5C-9D0E-AE1C22F43701}"/>
              </a:ext>
            </a:extLst>
          </p:cNvPr>
          <p:cNvSpPr/>
          <p:nvPr/>
        </p:nvSpPr>
        <p:spPr>
          <a:xfrm>
            <a:off x="9585609" y="2917499"/>
            <a:ext cx="1801863" cy="568984"/>
          </a:xfrm>
          <a:prstGeom prst="wedgeEllipseCallout">
            <a:avLst>
              <a:gd name="adj1" fmla="val -125925"/>
              <a:gd name="adj2" fmla="val 1622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客户数量较多时可使用批量导入功能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4643A76-654E-4C12-91F8-D29E6B3AF350}"/>
              </a:ext>
            </a:extLst>
          </p:cNvPr>
          <p:cNvSpPr/>
          <p:nvPr/>
        </p:nvSpPr>
        <p:spPr>
          <a:xfrm>
            <a:off x="7420990" y="3157565"/>
            <a:ext cx="733109" cy="2582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E1C2015-DDFB-4EDE-8CBA-8F9FF326E99F}"/>
              </a:ext>
            </a:extLst>
          </p:cNvPr>
          <p:cNvSpPr/>
          <p:nvPr/>
        </p:nvSpPr>
        <p:spPr>
          <a:xfrm>
            <a:off x="809825" y="3415774"/>
            <a:ext cx="3393059" cy="3047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对话气泡: 椭圆形 24">
            <a:extLst>
              <a:ext uri="{FF2B5EF4-FFF2-40B4-BE49-F238E27FC236}">
                <a16:creationId xmlns:a16="http://schemas.microsoft.com/office/drawing/2014/main" id="{4821DC2B-F208-4B99-B94E-BCC9ECA4AF21}"/>
              </a:ext>
            </a:extLst>
          </p:cNvPr>
          <p:cNvSpPr/>
          <p:nvPr/>
        </p:nvSpPr>
        <p:spPr>
          <a:xfrm>
            <a:off x="309164" y="5376110"/>
            <a:ext cx="1801863" cy="568984"/>
          </a:xfrm>
          <a:prstGeom prst="wedgeEllipseCallout">
            <a:avLst>
              <a:gd name="adj1" fmla="val 67287"/>
              <a:gd name="adj2" fmla="val -33173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客户代码不可重复</a:t>
            </a:r>
          </a:p>
        </p:txBody>
      </p:sp>
    </p:spTree>
    <p:extLst>
      <p:ext uri="{BB962C8B-B14F-4D97-AF65-F5344CB8AC3E}">
        <p14:creationId xmlns:p14="http://schemas.microsoft.com/office/powerpoint/2010/main" val="1458145461"/>
      </p:ext>
    </p:extLst>
  </p:cSld>
  <p:clrMapOvr>
    <a:masterClrMapping/>
  </p:clrMapOvr>
  <p:transition spd="slow">
    <p:circl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7376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内容说明：客户信息可以按客户代码，开始时间，结束时间进行条件查询，可导出</a:t>
            </a:r>
            <a:r>
              <a:rPr lang="en-US" altLang="zh-CN" sz="1400" dirty="0"/>
              <a:t>Excel</a:t>
            </a:r>
            <a:r>
              <a:rPr lang="zh-CN" altLang="en-US" sz="1400" dirty="0"/>
              <a:t>表格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3DCF20-150B-4531-A4C7-5CF341C7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6" y="1250538"/>
            <a:ext cx="11157358" cy="225606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8F5D013-EBD3-497D-BC7C-69B355DEA1BC}"/>
              </a:ext>
            </a:extLst>
          </p:cNvPr>
          <p:cNvSpPr/>
          <p:nvPr/>
        </p:nvSpPr>
        <p:spPr>
          <a:xfrm>
            <a:off x="166550" y="1863306"/>
            <a:ext cx="10892513" cy="1725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661C6D0E-94EB-40DB-9A37-C6CA091C9D83}"/>
              </a:ext>
            </a:extLst>
          </p:cNvPr>
          <p:cNvSpPr/>
          <p:nvPr/>
        </p:nvSpPr>
        <p:spPr>
          <a:xfrm>
            <a:off x="5513087" y="4097546"/>
            <a:ext cx="1681343" cy="588232"/>
          </a:xfrm>
          <a:prstGeom prst="wedgeEllipseCallout">
            <a:avLst>
              <a:gd name="adj1" fmla="val 39353"/>
              <a:gd name="adj2" fmla="val -13564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查询内容</a:t>
            </a:r>
          </a:p>
        </p:txBody>
      </p:sp>
    </p:spTree>
    <p:extLst>
      <p:ext uri="{BB962C8B-B14F-4D97-AF65-F5344CB8AC3E}">
        <p14:creationId xmlns:p14="http://schemas.microsoft.com/office/powerpoint/2010/main" val="2010586245"/>
      </p:ext>
    </p:extLst>
  </p:cSld>
  <p:clrMapOvr>
    <a:masterClrMapping/>
  </p:clrMapOvr>
  <p:transition spd="slow"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新建图号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2E6840-0C6F-410F-815E-6426954D1EB1}"/>
              </a:ext>
            </a:extLst>
          </p:cNvPr>
          <p:cNvSpPr txBox="1"/>
          <p:nvPr/>
        </p:nvSpPr>
        <p:spPr>
          <a:xfrm>
            <a:off x="605405" y="5952543"/>
            <a:ext cx="75456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新建图号分模板下载，导入和在线新建功能，模板下载和导入适用于批次建制图号，在线新建</a:t>
            </a:r>
            <a:endParaRPr lang="en-US" altLang="zh-CN" sz="1400" dirty="0"/>
          </a:p>
          <a:p>
            <a:r>
              <a:rPr lang="zh-CN" altLang="en-US" sz="1400" dirty="0"/>
              <a:t>适用于单个图号创建。</a:t>
            </a:r>
            <a:endParaRPr lang="en-US" altLang="zh-CN" sz="1400" dirty="0"/>
          </a:p>
          <a:p>
            <a:r>
              <a:rPr lang="zh-CN" altLang="en-US" sz="1400" dirty="0"/>
              <a:t>内容说明：投产数量指的是改图号的计划总数量，交付数量指的是该批次号下的数量。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E33853-3C33-419E-AA50-37196252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741581"/>
            <a:ext cx="11385753" cy="5046823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732B13-7E43-4288-8ACC-B382931CCAE3}"/>
              </a:ext>
            </a:extLst>
          </p:cNvPr>
          <p:cNvSpPr/>
          <p:nvPr/>
        </p:nvSpPr>
        <p:spPr>
          <a:xfrm>
            <a:off x="10297485" y="2188589"/>
            <a:ext cx="515924" cy="2693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76AB5ACC-416F-48D6-A921-6720C6E77601}"/>
              </a:ext>
            </a:extLst>
          </p:cNvPr>
          <p:cNvSpPr/>
          <p:nvPr/>
        </p:nvSpPr>
        <p:spPr>
          <a:xfrm>
            <a:off x="8405768" y="892381"/>
            <a:ext cx="1671833" cy="1007149"/>
          </a:xfrm>
          <a:prstGeom prst="wedgeEllipseCallout">
            <a:avLst>
              <a:gd name="adj1" fmla="val 69044"/>
              <a:gd name="adj2" fmla="val 7433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点击新建图号，进入新建图号界面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462923F-10C4-4ACE-9970-D74D782956ED}"/>
              </a:ext>
            </a:extLst>
          </p:cNvPr>
          <p:cNvSpPr/>
          <p:nvPr/>
        </p:nvSpPr>
        <p:spPr>
          <a:xfrm>
            <a:off x="6073629" y="3062896"/>
            <a:ext cx="612397" cy="2515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2C699514-E779-48E9-A440-C9443693C0B2}"/>
              </a:ext>
            </a:extLst>
          </p:cNvPr>
          <p:cNvSpPr/>
          <p:nvPr/>
        </p:nvSpPr>
        <p:spPr>
          <a:xfrm>
            <a:off x="3630961" y="3541496"/>
            <a:ext cx="1392572" cy="838513"/>
          </a:xfrm>
          <a:prstGeom prst="wedgeEllipseCallout">
            <a:avLst>
              <a:gd name="adj1" fmla="val 121677"/>
              <a:gd name="adj2" fmla="val -8794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输入完信息后记得点保存哟</a:t>
            </a:r>
            <a:r>
              <a:rPr lang="en-US" altLang="zh-CN" sz="1400" dirty="0">
                <a:solidFill>
                  <a:srgbClr val="FF0000"/>
                </a:solidFill>
              </a:rPr>
              <a:t>,</a:t>
            </a:r>
            <a:r>
              <a:rPr lang="zh-CN" altLang="en-US" sz="1400" dirty="0">
                <a:solidFill>
                  <a:srgbClr val="FF0000"/>
                </a:solidFill>
              </a:rPr>
              <a:t>亲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B285714-F8FF-423E-81EB-68429FC4170D}"/>
              </a:ext>
            </a:extLst>
          </p:cNvPr>
          <p:cNvSpPr/>
          <p:nvPr/>
        </p:nvSpPr>
        <p:spPr>
          <a:xfrm>
            <a:off x="2889478" y="2188588"/>
            <a:ext cx="7923931" cy="11258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4FF7772A-B697-4A73-8F60-13293D6E299E}"/>
              </a:ext>
            </a:extLst>
          </p:cNvPr>
          <p:cNvSpPr/>
          <p:nvPr/>
        </p:nvSpPr>
        <p:spPr>
          <a:xfrm>
            <a:off x="9977492" y="3457179"/>
            <a:ext cx="1671833" cy="1007149"/>
          </a:xfrm>
          <a:prstGeom prst="wedgeEllipseCallout">
            <a:avLst>
              <a:gd name="adj1" fmla="val -67261"/>
              <a:gd name="adj2" fmla="val -6569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新建图号面板</a:t>
            </a:r>
          </a:p>
        </p:txBody>
      </p:sp>
    </p:spTree>
    <p:extLst>
      <p:ext uri="{BB962C8B-B14F-4D97-AF65-F5344CB8AC3E}">
        <p14:creationId xmlns:p14="http://schemas.microsoft.com/office/powerpoint/2010/main" val="418703026"/>
      </p:ext>
    </p:extLst>
  </p:cSld>
  <p:clrMapOvr>
    <a:masterClrMapping/>
  </p:clrMapOvr>
  <p:transition spd="slow">
    <p:circl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515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序列号维护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内容说明：维护序列号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6E2AFA-C985-4605-BFAF-33DF6A4F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2" y="867442"/>
            <a:ext cx="10319687" cy="18344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13CACC2-DEEE-47C9-A54D-38A275D11E67}"/>
              </a:ext>
            </a:extLst>
          </p:cNvPr>
          <p:cNvSpPr/>
          <p:nvPr/>
        </p:nvSpPr>
        <p:spPr>
          <a:xfrm>
            <a:off x="2705526" y="1142652"/>
            <a:ext cx="506948" cy="287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103766A-2413-44FB-B59F-B24633AAEDEB}"/>
              </a:ext>
            </a:extLst>
          </p:cNvPr>
          <p:cNvSpPr/>
          <p:nvPr/>
        </p:nvSpPr>
        <p:spPr>
          <a:xfrm>
            <a:off x="3269546" y="1142652"/>
            <a:ext cx="491965" cy="277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E1375C7E-63E5-43DA-BFCD-AF12E7809002}"/>
              </a:ext>
            </a:extLst>
          </p:cNvPr>
          <p:cNvSpPr/>
          <p:nvPr/>
        </p:nvSpPr>
        <p:spPr>
          <a:xfrm>
            <a:off x="3755230" y="53612"/>
            <a:ext cx="1571165" cy="684580"/>
          </a:xfrm>
          <a:prstGeom prst="wedgeEllipseCallout">
            <a:avLst>
              <a:gd name="adj1" fmla="val -93473"/>
              <a:gd name="adj2" fmla="val 1051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弹出新建序列号窗口</a:t>
            </a:r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A7DA7D65-EFB2-4DD2-A3AF-A5E60B2905AE}"/>
              </a:ext>
            </a:extLst>
          </p:cNvPr>
          <p:cNvSpPr/>
          <p:nvPr/>
        </p:nvSpPr>
        <p:spPr>
          <a:xfrm>
            <a:off x="5762726" y="-3332"/>
            <a:ext cx="1803259" cy="798468"/>
          </a:xfrm>
          <a:prstGeom prst="wedgeEllipseCallout">
            <a:avLst>
              <a:gd name="adj1" fmla="val -165316"/>
              <a:gd name="adj2" fmla="val 9035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选中一条序列号信息，点击修改弹出修改窗口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16F3EAB-6467-488B-81C4-775B80DB6CC5}"/>
              </a:ext>
            </a:extLst>
          </p:cNvPr>
          <p:cNvSpPr/>
          <p:nvPr/>
        </p:nvSpPr>
        <p:spPr>
          <a:xfrm>
            <a:off x="3807999" y="1152829"/>
            <a:ext cx="445219" cy="277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DF9CD14E-D22C-4096-8A4C-948613562941}"/>
              </a:ext>
            </a:extLst>
          </p:cNvPr>
          <p:cNvSpPr/>
          <p:nvPr/>
        </p:nvSpPr>
        <p:spPr>
          <a:xfrm>
            <a:off x="7100686" y="753595"/>
            <a:ext cx="1803259" cy="798468"/>
          </a:xfrm>
          <a:prstGeom prst="wedgeEllipseCallout">
            <a:avLst>
              <a:gd name="adj1" fmla="val -204394"/>
              <a:gd name="adj2" fmla="val 1261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选中一条序列号信息，点击删除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B2E816-FDAE-4CDF-B868-EC9A761D4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84" y="2977052"/>
            <a:ext cx="5617642" cy="19266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B3A5C3-FE8C-43F1-811A-149B5DB79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511" y="2977899"/>
            <a:ext cx="5427946" cy="1925773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07D4A29-959A-47F8-A559-33A5D6141C03}"/>
              </a:ext>
            </a:extLst>
          </p:cNvPr>
          <p:cNvSpPr/>
          <p:nvPr/>
        </p:nvSpPr>
        <p:spPr>
          <a:xfrm>
            <a:off x="6040511" y="3262619"/>
            <a:ext cx="5427946" cy="15694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50CCE59-4EFD-4CA7-9CB7-5A2C9CF698C3}"/>
              </a:ext>
            </a:extLst>
          </p:cNvPr>
          <p:cNvSpPr/>
          <p:nvPr/>
        </p:nvSpPr>
        <p:spPr>
          <a:xfrm>
            <a:off x="166550" y="3251084"/>
            <a:ext cx="5504407" cy="1505473"/>
          </a:xfrm>
          <a:prstGeom prst="roundRect">
            <a:avLst>
              <a:gd name="adj" fmla="val 217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76E574BF-4698-4FA7-9357-85D3F635DCB8}"/>
              </a:ext>
            </a:extLst>
          </p:cNvPr>
          <p:cNvSpPr/>
          <p:nvPr/>
        </p:nvSpPr>
        <p:spPr>
          <a:xfrm>
            <a:off x="9058470" y="4974952"/>
            <a:ext cx="1571165" cy="684580"/>
          </a:xfrm>
          <a:prstGeom prst="wedgeEllipseCallout">
            <a:avLst>
              <a:gd name="adj1" fmla="val -116966"/>
              <a:gd name="adj2" fmla="val -676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修改序列号窗口</a:t>
            </a:r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B3F03603-3EAF-4E9E-AB62-6C90FDA9EA74}"/>
              </a:ext>
            </a:extLst>
          </p:cNvPr>
          <p:cNvSpPr/>
          <p:nvPr/>
        </p:nvSpPr>
        <p:spPr>
          <a:xfrm>
            <a:off x="2896674" y="4974952"/>
            <a:ext cx="1571165" cy="684580"/>
          </a:xfrm>
          <a:prstGeom prst="wedgeEllipseCallout">
            <a:avLst>
              <a:gd name="adj1" fmla="val -102550"/>
              <a:gd name="adj2" fmla="val -7989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新建序列号窗口</a:t>
            </a:r>
          </a:p>
        </p:txBody>
      </p:sp>
    </p:spTree>
    <p:extLst>
      <p:ext uri="{BB962C8B-B14F-4D97-AF65-F5344CB8AC3E}">
        <p14:creationId xmlns:p14="http://schemas.microsoft.com/office/powerpoint/2010/main" val="3343823224"/>
      </p:ext>
    </p:extLst>
  </p:cSld>
  <p:clrMapOvr>
    <a:masterClrMapping/>
  </p:clrMapOvr>
  <p:transition spd="slow">
    <p:circl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515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序列号查询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5581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内容说明：序列号可以按系列号名称进行条件查询，可导出</a:t>
            </a:r>
            <a:r>
              <a:rPr lang="en-US" altLang="zh-CN" sz="1400" dirty="0"/>
              <a:t>Excel</a:t>
            </a:r>
            <a:r>
              <a:rPr lang="zh-CN" altLang="en-US" sz="1400" dirty="0"/>
              <a:t>表格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D398CB-7131-4CCB-94BB-C77E528D4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70" y="1130730"/>
            <a:ext cx="11140580" cy="266109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4E37528C-8FAC-4EAF-B8A0-DA509A9EFDF4}"/>
              </a:ext>
            </a:extLst>
          </p:cNvPr>
          <p:cNvSpPr/>
          <p:nvPr/>
        </p:nvSpPr>
        <p:spPr>
          <a:xfrm>
            <a:off x="1" y="1906438"/>
            <a:ext cx="10800272" cy="18201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15296EC7-BB10-42DD-BC15-AF08594DB866}"/>
              </a:ext>
            </a:extLst>
          </p:cNvPr>
          <p:cNvSpPr/>
          <p:nvPr/>
        </p:nvSpPr>
        <p:spPr>
          <a:xfrm>
            <a:off x="5202536" y="4268730"/>
            <a:ext cx="1681343" cy="588232"/>
          </a:xfrm>
          <a:prstGeom prst="wedgeEllipseCallout">
            <a:avLst>
              <a:gd name="adj1" fmla="val 39353"/>
              <a:gd name="adj2" fmla="val -13564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查询内容</a:t>
            </a:r>
          </a:p>
        </p:txBody>
      </p:sp>
    </p:spTree>
    <p:extLst>
      <p:ext uri="{BB962C8B-B14F-4D97-AF65-F5344CB8AC3E}">
        <p14:creationId xmlns:p14="http://schemas.microsoft.com/office/powerpoint/2010/main" val="1152706638"/>
      </p:ext>
    </p:extLst>
  </p:cSld>
  <p:clrMapOvr>
    <a:masterClrMapping/>
  </p:clrMapOvr>
  <p:transition spd="slow">
    <p:circl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内容说明：对编码进行维护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14E73D-45EC-4FE2-A25E-CC3132605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7" y="741581"/>
            <a:ext cx="10486238" cy="1816746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BE98DF8B-9F4B-4AB3-988B-43DCF45A7361}"/>
              </a:ext>
            </a:extLst>
          </p:cNvPr>
          <p:cNvSpPr/>
          <p:nvPr/>
        </p:nvSpPr>
        <p:spPr>
          <a:xfrm>
            <a:off x="2630025" y="1008429"/>
            <a:ext cx="564020" cy="287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ED3B835-7E0C-4134-BEFC-16300279D208}"/>
              </a:ext>
            </a:extLst>
          </p:cNvPr>
          <p:cNvSpPr/>
          <p:nvPr/>
        </p:nvSpPr>
        <p:spPr>
          <a:xfrm>
            <a:off x="3245884" y="1008429"/>
            <a:ext cx="491965" cy="277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A2D81946-1F03-4F4D-9B5E-6EE513F46D08}"/>
              </a:ext>
            </a:extLst>
          </p:cNvPr>
          <p:cNvSpPr/>
          <p:nvPr/>
        </p:nvSpPr>
        <p:spPr>
          <a:xfrm>
            <a:off x="3679729" y="-80611"/>
            <a:ext cx="1571165" cy="684580"/>
          </a:xfrm>
          <a:prstGeom prst="wedgeEllipseCallout">
            <a:avLst>
              <a:gd name="adj1" fmla="val -93473"/>
              <a:gd name="adj2" fmla="val 1051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弹出新建编码窗口</a:t>
            </a:r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49DF7CDF-C39E-4837-81B9-E41708C2A15E}"/>
              </a:ext>
            </a:extLst>
          </p:cNvPr>
          <p:cNvSpPr/>
          <p:nvPr/>
        </p:nvSpPr>
        <p:spPr>
          <a:xfrm>
            <a:off x="5687225" y="-137555"/>
            <a:ext cx="1803259" cy="798468"/>
          </a:xfrm>
          <a:prstGeom prst="wedgeEllipseCallout">
            <a:avLst>
              <a:gd name="adj1" fmla="val -165316"/>
              <a:gd name="adj2" fmla="val 9035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选中一条编码信息，点击修改弹出修改窗口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21F0BE-64F7-4E17-9EDE-A6FC21575B9B}"/>
              </a:ext>
            </a:extLst>
          </p:cNvPr>
          <p:cNvSpPr/>
          <p:nvPr/>
        </p:nvSpPr>
        <p:spPr>
          <a:xfrm>
            <a:off x="3732498" y="1018606"/>
            <a:ext cx="445219" cy="277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2C13E011-CC40-4192-A311-EE69E07C200C}"/>
              </a:ext>
            </a:extLst>
          </p:cNvPr>
          <p:cNvSpPr/>
          <p:nvPr/>
        </p:nvSpPr>
        <p:spPr>
          <a:xfrm>
            <a:off x="7025185" y="619372"/>
            <a:ext cx="1803259" cy="798468"/>
          </a:xfrm>
          <a:prstGeom prst="wedgeEllipseCallout">
            <a:avLst>
              <a:gd name="adj1" fmla="val -204394"/>
              <a:gd name="adj2" fmla="val 1261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选中一条编码信息，点击删除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478404-3D36-4E4E-8E99-FF7F03884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51" y="3094012"/>
            <a:ext cx="5084343" cy="17503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9C9A3A-F4D5-4829-B4D1-9A6FE91E9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347" y="3094012"/>
            <a:ext cx="5327008" cy="1705785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02FA689-A66E-41EF-A2FC-F2BFE3A3FA00}"/>
              </a:ext>
            </a:extLst>
          </p:cNvPr>
          <p:cNvSpPr/>
          <p:nvPr/>
        </p:nvSpPr>
        <p:spPr>
          <a:xfrm>
            <a:off x="5552751" y="3125969"/>
            <a:ext cx="5218714" cy="1613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D3C3A67-1DE8-42D9-999A-59841CD137FD}"/>
              </a:ext>
            </a:extLst>
          </p:cNvPr>
          <p:cNvSpPr/>
          <p:nvPr/>
        </p:nvSpPr>
        <p:spPr>
          <a:xfrm flipV="1">
            <a:off x="207734" y="3125970"/>
            <a:ext cx="5043160" cy="1613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6164F998-CEFF-4B0C-9577-A83AD67342C0}"/>
              </a:ext>
            </a:extLst>
          </p:cNvPr>
          <p:cNvSpPr/>
          <p:nvPr/>
        </p:nvSpPr>
        <p:spPr>
          <a:xfrm>
            <a:off x="2706283" y="4993192"/>
            <a:ext cx="1571165" cy="684580"/>
          </a:xfrm>
          <a:prstGeom prst="wedgeEllipseCallout">
            <a:avLst>
              <a:gd name="adj1" fmla="val -112695"/>
              <a:gd name="adj2" fmla="val -8234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新建编码窗口</a:t>
            </a:r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BFBB9D0E-1AA2-4232-AE50-A23D2DD06310}"/>
              </a:ext>
            </a:extLst>
          </p:cNvPr>
          <p:cNvSpPr/>
          <p:nvPr/>
        </p:nvSpPr>
        <p:spPr>
          <a:xfrm>
            <a:off x="8254525" y="4993192"/>
            <a:ext cx="1571165" cy="684580"/>
          </a:xfrm>
          <a:prstGeom prst="wedgeEllipseCallout">
            <a:avLst>
              <a:gd name="adj1" fmla="val -115898"/>
              <a:gd name="adj2" fmla="val -8234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修改编码窗口</a:t>
            </a:r>
          </a:p>
        </p:txBody>
      </p:sp>
    </p:spTree>
    <p:extLst>
      <p:ext uri="{BB962C8B-B14F-4D97-AF65-F5344CB8AC3E}">
        <p14:creationId xmlns:p14="http://schemas.microsoft.com/office/powerpoint/2010/main" val="3668822747"/>
      </p:ext>
    </p:extLst>
  </p:cSld>
  <p:clrMapOvr>
    <a:masterClrMapping/>
  </p:clrMapOvr>
  <p:transition spd="slow">
    <p:circl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522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内容说明：编码可以按编码名称进行条件查询，可导出</a:t>
            </a:r>
            <a:r>
              <a:rPr lang="en-US" altLang="zh-CN" sz="1400" dirty="0"/>
              <a:t>Excel</a:t>
            </a:r>
            <a:r>
              <a:rPr lang="zh-CN" altLang="en-US" sz="1400" dirty="0"/>
              <a:t>表格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16702A-0EC9-48CA-898D-D2BF8292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940184"/>
            <a:ext cx="11074697" cy="2583191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CB0E52C-6D5C-4A38-885E-BDE5C2B0DB2F}"/>
              </a:ext>
            </a:extLst>
          </p:cNvPr>
          <p:cNvSpPr/>
          <p:nvPr/>
        </p:nvSpPr>
        <p:spPr>
          <a:xfrm>
            <a:off x="1" y="1751162"/>
            <a:ext cx="10800272" cy="1656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A94E83B6-A7A4-40DF-9966-9E57B20C836C}"/>
              </a:ext>
            </a:extLst>
          </p:cNvPr>
          <p:cNvSpPr/>
          <p:nvPr/>
        </p:nvSpPr>
        <p:spPr>
          <a:xfrm>
            <a:off x="5383691" y="3944724"/>
            <a:ext cx="1681343" cy="588232"/>
          </a:xfrm>
          <a:prstGeom prst="wedgeEllipseCallout">
            <a:avLst>
              <a:gd name="adj1" fmla="val 39353"/>
              <a:gd name="adj2" fmla="val -13564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查询内容</a:t>
            </a:r>
          </a:p>
        </p:txBody>
      </p:sp>
    </p:spTree>
    <p:extLst>
      <p:ext uri="{BB962C8B-B14F-4D97-AF65-F5344CB8AC3E}">
        <p14:creationId xmlns:p14="http://schemas.microsoft.com/office/powerpoint/2010/main" val="2164453391"/>
      </p:ext>
    </p:extLst>
  </p:cSld>
  <p:clrMapOvr>
    <a:masterClrMapping/>
  </p:clrMapOvr>
  <p:transition spd="slow">
    <p:circl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料号维护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内容说明：可逐条或批量维护料号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AA076F-E45E-4CF8-A081-96253A05A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6" y="817802"/>
            <a:ext cx="11442583" cy="268892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136C26C-EBF9-4C5F-96B1-82EA202C5B39}"/>
              </a:ext>
            </a:extLst>
          </p:cNvPr>
          <p:cNvSpPr/>
          <p:nvPr/>
        </p:nvSpPr>
        <p:spPr>
          <a:xfrm>
            <a:off x="5418632" y="1025207"/>
            <a:ext cx="491965" cy="277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A64C235B-9E52-4EAE-ACD0-86B62375CBDA}"/>
              </a:ext>
            </a:extLst>
          </p:cNvPr>
          <p:cNvSpPr/>
          <p:nvPr/>
        </p:nvSpPr>
        <p:spPr>
          <a:xfrm>
            <a:off x="5220934" y="76125"/>
            <a:ext cx="1571165" cy="684580"/>
          </a:xfrm>
          <a:prstGeom prst="wedgeEllipseCallout">
            <a:avLst>
              <a:gd name="adj1" fmla="val -64641"/>
              <a:gd name="adj2" fmla="val 843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弹出新建料号窗口</a:t>
            </a:r>
          </a:p>
        </p:txBody>
      </p: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EEA30FFC-F175-4728-B5BE-026623C60804}"/>
              </a:ext>
            </a:extLst>
          </p:cNvPr>
          <p:cNvSpPr/>
          <p:nvPr/>
        </p:nvSpPr>
        <p:spPr>
          <a:xfrm>
            <a:off x="7685626" y="38817"/>
            <a:ext cx="1803259" cy="798468"/>
          </a:xfrm>
          <a:prstGeom prst="wedgeEllipseCallout">
            <a:avLst>
              <a:gd name="adj1" fmla="val -156012"/>
              <a:gd name="adj2" fmla="val 6934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选中一条料号信息，点击修改弹出修改窗口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857E823-24B5-49B0-BC0F-7067A80A1B22}"/>
              </a:ext>
            </a:extLst>
          </p:cNvPr>
          <p:cNvSpPr/>
          <p:nvPr/>
        </p:nvSpPr>
        <p:spPr>
          <a:xfrm>
            <a:off x="5905246" y="1035384"/>
            <a:ext cx="445219" cy="277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313287F7-73E8-4766-A247-6CAB5B4BF1E9}"/>
              </a:ext>
            </a:extLst>
          </p:cNvPr>
          <p:cNvSpPr/>
          <p:nvPr/>
        </p:nvSpPr>
        <p:spPr>
          <a:xfrm>
            <a:off x="9197933" y="636150"/>
            <a:ext cx="1803259" cy="798468"/>
          </a:xfrm>
          <a:prstGeom prst="wedgeEllipseCallout">
            <a:avLst>
              <a:gd name="adj1" fmla="val -204394"/>
              <a:gd name="adj2" fmla="val 1261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选中一条料号信息，点击删除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B43F505-701F-42A1-8E39-0B0C358B3F77}"/>
              </a:ext>
            </a:extLst>
          </p:cNvPr>
          <p:cNvSpPr/>
          <p:nvPr/>
        </p:nvSpPr>
        <p:spPr>
          <a:xfrm>
            <a:off x="4683360" y="1035384"/>
            <a:ext cx="735272" cy="277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E4CED5-0B19-4321-BC18-62E4B714F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06" y="3714127"/>
            <a:ext cx="5206494" cy="2209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7FC348-90A2-4E6B-9C8E-B181E3AE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054" y="3724304"/>
            <a:ext cx="6105755" cy="209301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B518ADE-FC07-481E-90C8-96413B95FD49}"/>
              </a:ext>
            </a:extLst>
          </p:cNvPr>
          <p:cNvSpPr/>
          <p:nvPr/>
        </p:nvSpPr>
        <p:spPr>
          <a:xfrm>
            <a:off x="9121249" y="4084822"/>
            <a:ext cx="2489114" cy="4871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2C8D541-487D-4A28-877A-2F97FBA82E3E}"/>
              </a:ext>
            </a:extLst>
          </p:cNvPr>
          <p:cNvSpPr/>
          <p:nvPr/>
        </p:nvSpPr>
        <p:spPr>
          <a:xfrm>
            <a:off x="279905" y="4008254"/>
            <a:ext cx="575772" cy="354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D8E3D81-8C3A-442C-A184-27254DB086F7}"/>
              </a:ext>
            </a:extLst>
          </p:cNvPr>
          <p:cNvSpPr/>
          <p:nvPr/>
        </p:nvSpPr>
        <p:spPr>
          <a:xfrm>
            <a:off x="5664613" y="3784177"/>
            <a:ext cx="6063195" cy="19706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1E78FBD-8147-494B-BDAB-0A88EB31794B}"/>
              </a:ext>
            </a:extLst>
          </p:cNvPr>
          <p:cNvSpPr/>
          <p:nvPr/>
        </p:nvSpPr>
        <p:spPr>
          <a:xfrm>
            <a:off x="279906" y="3784177"/>
            <a:ext cx="5138726" cy="20331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F2A5C9AB-CD10-4C3F-8754-C6412619F068}"/>
              </a:ext>
            </a:extLst>
          </p:cNvPr>
          <p:cNvSpPr/>
          <p:nvPr/>
        </p:nvSpPr>
        <p:spPr>
          <a:xfrm>
            <a:off x="425600" y="2210919"/>
            <a:ext cx="1571165" cy="684580"/>
          </a:xfrm>
          <a:prstGeom prst="wedgeEllipseCallout">
            <a:avLst>
              <a:gd name="adj1" fmla="val -36876"/>
              <a:gd name="adj2" fmla="val 20807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料号较多时可使用批量导入功能</a:t>
            </a:r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007E8221-0DBA-4CDD-B4BE-B219B9924043}"/>
              </a:ext>
            </a:extLst>
          </p:cNvPr>
          <p:cNvSpPr/>
          <p:nvPr/>
        </p:nvSpPr>
        <p:spPr>
          <a:xfrm>
            <a:off x="10215609" y="2490308"/>
            <a:ext cx="1571165" cy="684580"/>
          </a:xfrm>
          <a:prstGeom prst="wedgeEllipseCallout">
            <a:avLst>
              <a:gd name="adj1" fmla="val -49691"/>
              <a:gd name="adj2" fmla="val 1786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客户料号不能修改</a:t>
            </a:r>
          </a:p>
        </p:txBody>
      </p:sp>
      <p:sp>
        <p:nvSpPr>
          <p:cNvPr id="21" name="对话气泡: 椭圆形 20">
            <a:extLst>
              <a:ext uri="{FF2B5EF4-FFF2-40B4-BE49-F238E27FC236}">
                <a16:creationId xmlns:a16="http://schemas.microsoft.com/office/drawing/2014/main" id="{2746757D-B33D-4C5B-9B36-40C7AA215B20}"/>
              </a:ext>
            </a:extLst>
          </p:cNvPr>
          <p:cNvSpPr/>
          <p:nvPr/>
        </p:nvSpPr>
        <p:spPr>
          <a:xfrm>
            <a:off x="8203220" y="3078760"/>
            <a:ext cx="1571165" cy="459198"/>
          </a:xfrm>
          <a:prstGeom prst="wedgeEllipseCallout">
            <a:avLst>
              <a:gd name="adj1" fmla="val -64641"/>
              <a:gd name="adj2" fmla="val 934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修改料号窗口</a:t>
            </a:r>
          </a:p>
        </p:txBody>
      </p:sp>
      <p:sp>
        <p:nvSpPr>
          <p:cNvPr id="22" name="对话气泡: 椭圆形 21">
            <a:extLst>
              <a:ext uri="{FF2B5EF4-FFF2-40B4-BE49-F238E27FC236}">
                <a16:creationId xmlns:a16="http://schemas.microsoft.com/office/drawing/2014/main" id="{4D51BEB3-BCE9-498B-84B8-E8DE4AC2C9B3}"/>
              </a:ext>
            </a:extLst>
          </p:cNvPr>
          <p:cNvSpPr/>
          <p:nvPr/>
        </p:nvSpPr>
        <p:spPr>
          <a:xfrm>
            <a:off x="1996765" y="3078760"/>
            <a:ext cx="1571165" cy="427962"/>
          </a:xfrm>
          <a:prstGeom prst="wedgeEllipseCallout">
            <a:avLst>
              <a:gd name="adj1" fmla="val -64107"/>
              <a:gd name="adj2" fmla="val 1078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新建料号窗口</a:t>
            </a:r>
          </a:p>
        </p:txBody>
      </p:sp>
    </p:spTree>
    <p:extLst>
      <p:ext uri="{BB962C8B-B14F-4D97-AF65-F5344CB8AC3E}">
        <p14:creationId xmlns:p14="http://schemas.microsoft.com/office/powerpoint/2010/main" val="2104426709"/>
      </p:ext>
    </p:extLst>
  </p:cSld>
  <p:clrMapOvr>
    <a:masterClrMapping/>
  </p:clrMapOvr>
  <p:transition spd="slow">
    <p:circl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料号查询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6119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内容说明：料号可以按客户料号，钦纵料号进行条件查询，可导出</a:t>
            </a:r>
            <a:r>
              <a:rPr lang="en-US" altLang="zh-CN" sz="1400" dirty="0"/>
              <a:t>Excel</a:t>
            </a:r>
            <a:r>
              <a:rPr lang="zh-CN" altLang="en-US" sz="1400" dirty="0"/>
              <a:t>表格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9C2CF-3394-4AB3-9BEA-ECF9A034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972237"/>
            <a:ext cx="11284421" cy="2945421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CE517A8-9751-43D9-A272-E2363052D64F}"/>
              </a:ext>
            </a:extLst>
          </p:cNvPr>
          <p:cNvSpPr/>
          <p:nvPr/>
        </p:nvSpPr>
        <p:spPr>
          <a:xfrm>
            <a:off x="1" y="1518249"/>
            <a:ext cx="10800272" cy="2225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C24DC5F2-A9CE-462C-B313-86F0590B5630}"/>
              </a:ext>
            </a:extLst>
          </p:cNvPr>
          <p:cNvSpPr/>
          <p:nvPr/>
        </p:nvSpPr>
        <p:spPr>
          <a:xfrm>
            <a:off x="5392318" y="4289876"/>
            <a:ext cx="1681343" cy="588232"/>
          </a:xfrm>
          <a:prstGeom prst="wedgeEllipseCallout">
            <a:avLst>
              <a:gd name="adj1" fmla="val 39353"/>
              <a:gd name="adj2" fmla="val -13564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查询内容</a:t>
            </a:r>
          </a:p>
        </p:txBody>
      </p:sp>
    </p:spTree>
    <p:extLst>
      <p:ext uri="{BB962C8B-B14F-4D97-AF65-F5344CB8AC3E}">
        <p14:creationId xmlns:p14="http://schemas.microsoft.com/office/powerpoint/2010/main" val="3487331911"/>
      </p:ext>
    </p:extLst>
  </p:cSld>
  <p:clrMapOvr>
    <a:masterClrMapping/>
  </p:clrMapOvr>
  <p:transition spd="slow">
    <p:circl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设备维护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内容说明：对设备信息进行逐条或批量维护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627A17-6A2C-435C-A801-B5723BE4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" y="757935"/>
            <a:ext cx="11401867" cy="2438272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F498C52-55B5-41FB-8B80-3AB44A6C13C0}"/>
              </a:ext>
            </a:extLst>
          </p:cNvPr>
          <p:cNvSpPr/>
          <p:nvPr/>
        </p:nvSpPr>
        <p:spPr>
          <a:xfrm>
            <a:off x="2902591" y="903319"/>
            <a:ext cx="360726" cy="2567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514989EB-3380-43AF-92E7-26941E38AB99}"/>
              </a:ext>
            </a:extLst>
          </p:cNvPr>
          <p:cNvSpPr/>
          <p:nvPr/>
        </p:nvSpPr>
        <p:spPr>
          <a:xfrm>
            <a:off x="3533721" y="146047"/>
            <a:ext cx="1571165" cy="684580"/>
          </a:xfrm>
          <a:prstGeom prst="wedgeEllipseCallout">
            <a:avLst>
              <a:gd name="adj1" fmla="val -103084"/>
              <a:gd name="adj2" fmla="val 5735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弹出新建设备窗口</a:t>
            </a:r>
          </a:p>
        </p:txBody>
      </p:sp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EE7EC1A1-A22F-4EB9-A9BF-D94339539775}"/>
              </a:ext>
            </a:extLst>
          </p:cNvPr>
          <p:cNvSpPr/>
          <p:nvPr/>
        </p:nvSpPr>
        <p:spPr>
          <a:xfrm>
            <a:off x="3854926" y="1442515"/>
            <a:ext cx="1803259" cy="798468"/>
          </a:xfrm>
          <a:prstGeom prst="wedgeEllipseCallout">
            <a:avLst>
              <a:gd name="adj1" fmla="val -90882"/>
              <a:gd name="adj2" fmla="val -8194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选中一条设备信息，点击修改弹出修改窗口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5B0855E-303C-40F3-B750-9CF6DF3BE051}"/>
              </a:ext>
            </a:extLst>
          </p:cNvPr>
          <p:cNvSpPr/>
          <p:nvPr/>
        </p:nvSpPr>
        <p:spPr>
          <a:xfrm>
            <a:off x="3324506" y="903319"/>
            <a:ext cx="358261" cy="266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28286B12-FCA3-41E2-AFFC-1A4EE90E64D2}"/>
              </a:ext>
            </a:extLst>
          </p:cNvPr>
          <p:cNvSpPr/>
          <p:nvPr/>
        </p:nvSpPr>
        <p:spPr>
          <a:xfrm>
            <a:off x="4854283" y="644047"/>
            <a:ext cx="1803259" cy="798468"/>
          </a:xfrm>
          <a:prstGeom prst="wedgeEllipseCallout">
            <a:avLst>
              <a:gd name="adj1" fmla="val -110886"/>
              <a:gd name="adj2" fmla="val 525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选中一条设备信息，点击删除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F7D3590-B4F3-4AA6-8B29-6048176820BA}"/>
              </a:ext>
            </a:extLst>
          </p:cNvPr>
          <p:cNvSpPr/>
          <p:nvPr/>
        </p:nvSpPr>
        <p:spPr>
          <a:xfrm>
            <a:off x="2239860" y="903318"/>
            <a:ext cx="598031" cy="256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D9B86E-19FD-4B2E-A9B5-2F794E0EE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4" y="3468555"/>
            <a:ext cx="5532921" cy="20691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FA10AB-0107-4866-8E9B-326520268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84" y="3486467"/>
            <a:ext cx="5700934" cy="2051208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A0988F9-0399-4F19-B971-C5D500676EAB}"/>
              </a:ext>
            </a:extLst>
          </p:cNvPr>
          <p:cNvSpPr/>
          <p:nvPr/>
        </p:nvSpPr>
        <p:spPr>
          <a:xfrm>
            <a:off x="5901040" y="3776809"/>
            <a:ext cx="2756399" cy="25672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7EEDF7D-E6E0-4219-A920-3F231AAD8FA5}"/>
              </a:ext>
            </a:extLst>
          </p:cNvPr>
          <p:cNvSpPr/>
          <p:nvPr/>
        </p:nvSpPr>
        <p:spPr>
          <a:xfrm>
            <a:off x="166551" y="3646938"/>
            <a:ext cx="487790" cy="245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C4B87E6-20A5-4366-B601-A0A680E5F827}"/>
              </a:ext>
            </a:extLst>
          </p:cNvPr>
          <p:cNvSpPr/>
          <p:nvPr/>
        </p:nvSpPr>
        <p:spPr>
          <a:xfrm>
            <a:off x="166551" y="3646938"/>
            <a:ext cx="5491634" cy="1890737"/>
          </a:xfrm>
          <a:prstGeom prst="roundRect">
            <a:avLst>
              <a:gd name="adj" fmla="val 158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90532F6-4630-4772-8838-59B4423E2AA4}"/>
              </a:ext>
            </a:extLst>
          </p:cNvPr>
          <p:cNvSpPr/>
          <p:nvPr/>
        </p:nvSpPr>
        <p:spPr>
          <a:xfrm>
            <a:off x="5901040" y="3679730"/>
            <a:ext cx="5575099" cy="18579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5690AC57-7746-44CD-B8C7-D6C3EA0B219A}"/>
              </a:ext>
            </a:extLst>
          </p:cNvPr>
          <p:cNvSpPr/>
          <p:nvPr/>
        </p:nvSpPr>
        <p:spPr>
          <a:xfrm>
            <a:off x="693859" y="2352494"/>
            <a:ext cx="1571165" cy="684580"/>
          </a:xfrm>
          <a:prstGeom prst="wedgeEllipseCallout">
            <a:avLst>
              <a:gd name="adj1" fmla="val -75319"/>
              <a:gd name="adj2" fmla="val 13455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设备较多时可使用批量导入功能</a:t>
            </a:r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2E800480-DA92-47AD-B948-86E76495476A}"/>
              </a:ext>
            </a:extLst>
          </p:cNvPr>
          <p:cNvSpPr/>
          <p:nvPr/>
        </p:nvSpPr>
        <p:spPr>
          <a:xfrm>
            <a:off x="3255299" y="4283377"/>
            <a:ext cx="1571165" cy="684580"/>
          </a:xfrm>
          <a:prstGeom prst="wedgeEllipseCallout">
            <a:avLst>
              <a:gd name="adj1" fmla="val -80659"/>
              <a:gd name="adj2" fmla="val -13871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新建设备窗口</a:t>
            </a:r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5F82A86B-E965-48A6-A22D-D4F13BD883BC}"/>
              </a:ext>
            </a:extLst>
          </p:cNvPr>
          <p:cNvSpPr/>
          <p:nvPr/>
        </p:nvSpPr>
        <p:spPr>
          <a:xfrm>
            <a:off x="9257810" y="4250016"/>
            <a:ext cx="1571165" cy="684580"/>
          </a:xfrm>
          <a:prstGeom prst="wedgeEllipseCallout">
            <a:avLst>
              <a:gd name="adj1" fmla="val -47555"/>
              <a:gd name="adj2" fmla="val -13013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修改设备窗口</a:t>
            </a:r>
          </a:p>
        </p:txBody>
      </p:sp>
      <p:sp>
        <p:nvSpPr>
          <p:cNvPr id="21" name="对话气泡: 椭圆形 20">
            <a:extLst>
              <a:ext uri="{FF2B5EF4-FFF2-40B4-BE49-F238E27FC236}">
                <a16:creationId xmlns:a16="http://schemas.microsoft.com/office/drawing/2014/main" id="{4B10D102-7A7B-41B5-9C9C-DBC95A6CA120}"/>
              </a:ext>
            </a:extLst>
          </p:cNvPr>
          <p:cNvSpPr/>
          <p:nvPr/>
        </p:nvSpPr>
        <p:spPr>
          <a:xfrm>
            <a:off x="6802631" y="2511627"/>
            <a:ext cx="1571165" cy="684580"/>
          </a:xfrm>
          <a:prstGeom prst="wedgeEllipseCallout">
            <a:avLst>
              <a:gd name="adj1" fmla="val -64641"/>
              <a:gd name="adj2" fmla="val 12965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设备编号不能修改</a:t>
            </a:r>
          </a:p>
        </p:txBody>
      </p:sp>
    </p:spTree>
    <p:extLst>
      <p:ext uri="{BB962C8B-B14F-4D97-AF65-F5344CB8AC3E}">
        <p14:creationId xmlns:p14="http://schemas.microsoft.com/office/powerpoint/2010/main" val="2038665145"/>
      </p:ext>
    </p:extLst>
  </p:cSld>
  <p:clrMapOvr>
    <a:masterClrMapping/>
  </p:clrMapOvr>
  <p:transition spd="slow">
    <p:circl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内容说明：设备可以按设备名称信息进行条件查询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05186F-13CF-4BC8-89B6-FB4C850E6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8" y="1014557"/>
            <a:ext cx="11459361" cy="317993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8285AFCF-895D-441A-8AD2-78FD51F65CEA}"/>
              </a:ext>
            </a:extLst>
          </p:cNvPr>
          <p:cNvSpPr/>
          <p:nvPr/>
        </p:nvSpPr>
        <p:spPr>
          <a:xfrm>
            <a:off x="233721" y="1492370"/>
            <a:ext cx="11494088" cy="2702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7AFFB9D5-AF39-4014-A6AE-3FD2C7602B7D}"/>
              </a:ext>
            </a:extLst>
          </p:cNvPr>
          <p:cNvSpPr/>
          <p:nvPr/>
        </p:nvSpPr>
        <p:spPr>
          <a:xfrm>
            <a:off x="5633857" y="4689561"/>
            <a:ext cx="1681343" cy="588232"/>
          </a:xfrm>
          <a:prstGeom prst="wedgeEllipseCallout">
            <a:avLst>
              <a:gd name="adj1" fmla="val 39353"/>
              <a:gd name="adj2" fmla="val -13564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查询内容</a:t>
            </a:r>
          </a:p>
        </p:txBody>
      </p:sp>
    </p:spTree>
    <p:extLst>
      <p:ext uri="{BB962C8B-B14F-4D97-AF65-F5344CB8AC3E}">
        <p14:creationId xmlns:p14="http://schemas.microsoft.com/office/powerpoint/2010/main" val="2887479719"/>
      </p:ext>
    </p:extLst>
  </p:cSld>
  <p:clrMapOvr>
    <a:masterClrMapping/>
  </p:clrMapOvr>
  <p:transition spd="slow">
    <p:circl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Entry_1">
            <a:hlinkClick r:id="rId5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3506597" y="2280321"/>
            <a:ext cx="4253219" cy="924273"/>
          </a:xfrm>
          <a:custGeom>
            <a:avLst/>
            <a:gdLst>
              <a:gd name="connsiteX0" fmla="*/ 0 w 3954840"/>
              <a:gd name="connsiteY0" fmla="*/ 0 h 557348"/>
              <a:gd name="connsiteX1" fmla="*/ 3835506 w 3954840"/>
              <a:gd name="connsiteY1" fmla="*/ 0 h 557348"/>
              <a:gd name="connsiteX2" fmla="*/ 3954840 w 3954840"/>
              <a:gd name="connsiteY2" fmla="*/ 92893 h 557348"/>
              <a:gd name="connsiteX3" fmla="*/ 3954840 w 3954840"/>
              <a:gd name="connsiteY3" fmla="*/ 464455 h 557348"/>
              <a:gd name="connsiteX4" fmla="*/ 3835506 w 3954840"/>
              <a:gd name="connsiteY4" fmla="*/ 557348 h 557348"/>
              <a:gd name="connsiteX5" fmla="*/ 0 w 3954840"/>
              <a:gd name="connsiteY5" fmla="*/ 557348 h 557348"/>
              <a:gd name="connsiteX6" fmla="*/ 45938 w 3954840"/>
              <a:gd name="connsiteY6" fmla="*/ 532414 h 557348"/>
              <a:gd name="connsiteX7" fmla="*/ 180850 w 3954840"/>
              <a:gd name="connsiteY7" fmla="*/ 278674 h 557348"/>
              <a:gd name="connsiteX8" fmla="*/ 45938 w 3954840"/>
              <a:gd name="connsiteY8" fmla="*/ 24934 h 55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840" h="557348">
                <a:moveTo>
                  <a:pt x="0" y="0"/>
                </a:moveTo>
                <a:lnTo>
                  <a:pt x="3835506" y="0"/>
                </a:lnTo>
                <a:cubicBezTo>
                  <a:pt x="3901412" y="0"/>
                  <a:pt x="3954840" y="41590"/>
                  <a:pt x="3954840" y="92893"/>
                </a:cubicBezTo>
                <a:lnTo>
                  <a:pt x="3954840" y="464455"/>
                </a:lnTo>
                <a:cubicBezTo>
                  <a:pt x="3954840" y="515758"/>
                  <a:pt x="3901412" y="557348"/>
                  <a:pt x="3835506" y="557348"/>
                </a:cubicBezTo>
                <a:lnTo>
                  <a:pt x="0" y="557348"/>
                </a:lnTo>
                <a:lnTo>
                  <a:pt x="45938" y="532414"/>
                </a:lnTo>
                <a:cubicBezTo>
                  <a:pt x="127334" y="477424"/>
                  <a:pt x="180850" y="384299"/>
                  <a:pt x="180850" y="278674"/>
                </a:cubicBezTo>
                <a:cubicBezTo>
                  <a:pt x="180850" y="173050"/>
                  <a:pt x="127334" y="79925"/>
                  <a:pt x="45938" y="2493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180000" tIns="36000" rIns="36000" bIns="36000" anchor="ctr">
            <a:noAutofit/>
          </a:bodyPr>
          <a:lstStyle/>
          <a:p>
            <a:pPr algn="ctr">
              <a:defRPr/>
            </a:pPr>
            <a:r>
              <a:rPr lang="zh-CN" altLang="en-US" sz="4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</a:p>
        </p:txBody>
      </p:sp>
      <p:sp>
        <p:nvSpPr>
          <p:cNvPr id="17" name="MH_Number_1">
            <a:hlinkClick r:id="rId5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2761370" y="2309475"/>
            <a:ext cx="806799" cy="89511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FFFFFF"/>
                </a:solidFill>
                <a:ea typeface="幼圆" panose="02010509060101010101" charset="-122"/>
              </a:rPr>
              <a:t>9</a:t>
            </a:r>
            <a:endParaRPr lang="zh-CN" altLang="en-US" sz="2400" kern="0" dirty="0">
              <a:solidFill>
                <a:srgbClr val="FFFFFF"/>
              </a:solidFill>
              <a:ea typeface="幼圆" panose="0201050906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1578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F31460-5425-41D9-B320-A93F604A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2" y="727972"/>
            <a:ext cx="10857668" cy="395308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内容说明：该页面提供了对工号信息的增删改查操作；</a:t>
            </a:r>
            <a:endParaRPr lang="en-US" altLang="zh-CN" sz="1400" dirty="0"/>
          </a:p>
          <a:p>
            <a:r>
              <a:rPr lang="en-US" altLang="zh-CN" sz="1400" dirty="0"/>
              <a:t>                      </a:t>
            </a:r>
            <a:r>
              <a:rPr lang="zh-CN" altLang="en-US" sz="1400" dirty="0"/>
              <a:t>每个用户可以分配多个角色；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DC9774-3341-4D6F-A70E-241A731172A9}"/>
              </a:ext>
            </a:extLst>
          </p:cNvPr>
          <p:cNvSpPr/>
          <p:nvPr/>
        </p:nvSpPr>
        <p:spPr>
          <a:xfrm>
            <a:off x="5580872" y="1009591"/>
            <a:ext cx="903818" cy="3578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A4435EC1-2527-4F09-929E-4B9833D11A6F}"/>
              </a:ext>
            </a:extLst>
          </p:cNvPr>
          <p:cNvSpPr/>
          <p:nvPr/>
        </p:nvSpPr>
        <p:spPr>
          <a:xfrm>
            <a:off x="4732790" y="170941"/>
            <a:ext cx="1273727" cy="494950"/>
          </a:xfrm>
          <a:prstGeom prst="wedgeEllipseCallout">
            <a:avLst>
              <a:gd name="adj1" fmla="val 25008"/>
              <a:gd name="adj2" fmla="val 11168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弹出新建用户窗口</a:t>
            </a:r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9D754D0B-24AD-498E-A486-8BED77B38104}"/>
              </a:ext>
            </a:extLst>
          </p:cNvPr>
          <p:cNvSpPr/>
          <p:nvPr/>
        </p:nvSpPr>
        <p:spPr>
          <a:xfrm>
            <a:off x="10460249" y="3192014"/>
            <a:ext cx="1760605" cy="767747"/>
          </a:xfrm>
          <a:prstGeom prst="wedgeEllipseCallout">
            <a:avLst>
              <a:gd name="adj1" fmla="val -50373"/>
              <a:gd name="adj2" fmla="val 9422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默认加载出所有用户，可根据工号和姓名进行查找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66D3C3-699C-4869-8471-B43778361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10" y="2412159"/>
            <a:ext cx="5404202" cy="2185555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0697BCE-996F-4CA5-ADFF-7E5F15F34C34}"/>
              </a:ext>
            </a:extLst>
          </p:cNvPr>
          <p:cNvSpPr/>
          <p:nvPr/>
        </p:nvSpPr>
        <p:spPr>
          <a:xfrm>
            <a:off x="918064" y="2455323"/>
            <a:ext cx="5301581" cy="19667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对话气泡: 椭圆形 21">
            <a:extLst>
              <a:ext uri="{FF2B5EF4-FFF2-40B4-BE49-F238E27FC236}">
                <a16:creationId xmlns:a16="http://schemas.microsoft.com/office/drawing/2014/main" id="{A0121092-E1DA-4000-9C76-A9B98B7C6FC4}"/>
              </a:ext>
            </a:extLst>
          </p:cNvPr>
          <p:cNvSpPr/>
          <p:nvPr/>
        </p:nvSpPr>
        <p:spPr>
          <a:xfrm>
            <a:off x="313199" y="1784737"/>
            <a:ext cx="957575" cy="494950"/>
          </a:xfrm>
          <a:prstGeom prst="wedgeEllipseCallout">
            <a:avLst>
              <a:gd name="adj1" fmla="val 25008"/>
              <a:gd name="adj2" fmla="val 11168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新建用户窗口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D7C51B-6F9A-4E21-9C8C-AF71F067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187" y="4083949"/>
            <a:ext cx="4735208" cy="2053222"/>
          </a:xfrm>
          <a:prstGeom prst="rect">
            <a:avLst/>
          </a:prstGeom>
        </p:spPr>
      </p:pic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A22927FC-B0E8-486D-960B-D11E91D41B57}"/>
              </a:ext>
            </a:extLst>
          </p:cNvPr>
          <p:cNvCxnSpPr>
            <a:cxnSpLocks/>
            <a:stCxn id="33" idx="3"/>
            <a:endCxn id="8" idx="0"/>
          </p:cNvCxnSpPr>
          <p:nvPr/>
        </p:nvCxnSpPr>
        <p:spPr>
          <a:xfrm>
            <a:off x="3502324" y="2824962"/>
            <a:ext cx="4561467" cy="125898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0EED1FE1-3D94-4601-98C3-72F0A537EFB1}"/>
              </a:ext>
            </a:extLst>
          </p:cNvPr>
          <p:cNvSpPr/>
          <p:nvPr/>
        </p:nvSpPr>
        <p:spPr>
          <a:xfrm>
            <a:off x="1494465" y="2666872"/>
            <a:ext cx="2007859" cy="3161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对话气泡: 椭圆形 33">
            <a:extLst>
              <a:ext uri="{FF2B5EF4-FFF2-40B4-BE49-F238E27FC236}">
                <a16:creationId xmlns:a16="http://schemas.microsoft.com/office/drawing/2014/main" id="{4485D489-573B-4E48-8C64-C8E41BCF8EE6}"/>
              </a:ext>
            </a:extLst>
          </p:cNvPr>
          <p:cNvSpPr/>
          <p:nvPr/>
        </p:nvSpPr>
        <p:spPr>
          <a:xfrm>
            <a:off x="2089363" y="1500923"/>
            <a:ext cx="2336392" cy="861999"/>
          </a:xfrm>
          <a:prstGeom prst="wedgeEllipseCallout">
            <a:avLst>
              <a:gd name="adj1" fmla="val -29437"/>
              <a:gd name="adj2" fmla="val 8293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点击用户工号，弹出选择用户窗口，可以选择未成为该系统用户的员工，点击确定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89D5A6C-6E30-429B-AAA2-3C88A8045198}"/>
              </a:ext>
            </a:extLst>
          </p:cNvPr>
          <p:cNvSpPr/>
          <p:nvPr/>
        </p:nvSpPr>
        <p:spPr>
          <a:xfrm>
            <a:off x="5696188" y="4199850"/>
            <a:ext cx="4901798" cy="19210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779617"/>
      </p:ext>
    </p:extLst>
  </p:cSld>
  <p:clrMapOvr>
    <a:masterClrMapping/>
  </p:clrMapOvr>
  <p:transition spd="slow"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新建订单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2E6840-0C6F-410F-815E-6426954D1EB1}"/>
              </a:ext>
            </a:extLst>
          </p:cNvPr>
          <p:cNvSpPr txBox="1"/>
          <p:nvPr/>
        </p:nvSpPr>
        <p:spPr>
          <a:xfrm>
            <a:off x="420621" y="5435159"/>
            <a:ext cx="103477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新建订单分模板下载，导入，在线新建和不带订单号的在线新建功能，模板下载和导入适用于批次建制订单，在线新建</a:t>
            </a:r>
            <a:endParaRPr lang="en-US" altLang="zh-CN" sz="1400" dirty="0"/>
          </a:p>
          <a:p>
            <a:r>
              <a:rPr lang="zh-CN" altLang="en-US" sz="1400" dirty="0"/>
              <a:t>适用于单个订单创建。</a:t>
            </a:r>
            <a:endParaRPr lang="en-US" altLang="zh-CN" sz="1400" dirty="0"/>
          </a:p>
          <a:p>
            <a:r>
              <a:rPr lang="zh-CN" altLang="en-US" sz="1400" dirty="0"/>
              <a:t>内容说明：订单号码由系统自动产生，点击“新建</a:t>
            </a:r>
            <a:r>
              <a:rPr lang="en-US" altLang="zh-CN" sz="1400" dirty="0"/>
              <a:t>(</a:t>
            </a:r>
            <a:r>
              <a:rPr lang="zh-CN" altLang="en-US" sz="1400" dirty="0"/>
              <a:t>不带单号</a:t>
            </a:r>
            <a:r>
              <a:rPr lang="en-US" altLang="zh-CN" sz="1400" dirty="0"/>
              <a:t>)</a:t>
            </a:r>
            <a:r>
              <a:rPr lang="zh-CN" altLang="en-US" sz="1400" dirty="0"/>
              <a:t>”按钮不产生订单，此种情况适用于一个订单对应多个图号的情况。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50A191-F221-4BE9-9F41-8479BC9B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97" y="694752"/>
            <a:ext cx="11439787" cy="445351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462923F-10C4-4ACE-9970-D74D782956ED}"/>
              </a:ext>
            </a:extLst>
          </p:cNvPr>
          <p:cNvSpPr/>
          <p:nvPr/>
        </p:nvSpPr>
        <p:spPr>
          <a:xfrm>
            <a:off x="6132352" y="3153464"/>
            <a:ext cx="630571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2C699514-E779-48E9-A440-C9443693C0B2}"/>
              </a:ext>
            </a:extLst>
          </p:cNvPr>
          <p:cNvSpPr/>
          <p:nvPr/>
        </p:nvSpPr>
        <p:spPr>
          <a:xfrm>
            <a:off x="3741490" y="3651540"/>
            <a:ext cx="1392572" cy="842009"/>
          </a:xfrm>
          <a:prstGeom prst="wedgeEllipseCallout">
            <a:avLst>
              <a:gd name="adj1" fmla="val 127099"/>
              <a:gd name="adj2" fmla="val -5977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输入完信息后记得点保存哟</a:t>
            </a:r>
            <a:r>
              <a:rPr lang="en-US" altLang="zh-CN" sz="1400" dirty="0">
                <a:solidFill>
                  <a:srgbClr val="FF0000"/>
                </a:solidFill>
              </a:rPr>
              <a:t>,</a:t>
            </a:r>
            <a:r>
              <a:rPr lang="zh-CN" altLang="en-US" sz="1400" dirty="0">
                <a:solidFill>
                  <a:srgbClr val="FF0000"/>
                </a:solidFill>
              </a:rPr>
              <a:t>亲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1034529-5289-4F58-A482-64CD38CE4CC7}"/>
              </a:ext>
            </a:extLst>
          </p:cNvPr>
          <p:cNvSpPr/>
          <p:nvPr/>
        </p:nvSpPr>
        <p:spPr>
          <a:xfrm>
            <a:off x="4400723" y="855208"/>
            <a:ext cx="733339" cy="2689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5797110-E6C4-4802-9BDD-AA283048FDFD}"/>
              </a:ext>
            </a:extLst>
          </p:cNvPr>
          <p:cNvSpPr/>
          <p:nvPr/>
        </p:nvSpPr>
        <p:spPr>
          <a:xfrm>
            <a:off x="6041107" y="360023"/>
            <a:ext cx="1571165" cy="990370"/>
          </a:xfrm>
          <a:prstGeom prst="wedgeEllipseCallout">
            <a:avLst>
              <a:gd name="adj1" fmla="val -102999"/>
              <a:gd name="adj2" fmla="val 1389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点击新建订单，进入新建订单界面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09066C8-AA65-40C4-9159-448D3EDC69EE}"/>
              </a:ext>
            </a:extLst>
          </p:cNvPr>
          <p:cNvSpPr/>
          <p:nvPr/>
        </p:nvSpPr>
        <p:spPr>
          <a:xfrm>
            <a:off x="9768795" y="1931765"/>
            <a:ext cx="1210257" cy="394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对话气泡: 椭圆形 15">
            <a:extLst>
              <a:ext uri="{FF2B5EF4-FFF2-40B4-BE49-F238E27FC236}">
                <a16:creationId xmlns:a16="http://schemas.microsoft.com/office/drawing/2014/main" id="{A7951BF9-896B-4042-8018-6AEE96486779}"/>
              </a:ext>
            </a:extLst>
          </p:cNvPr>
          <p:cNvSpPr/>
          <p:nvPr/>
        </p:nvSpPr>
        <p:spPr>
          <a:xfrm>
            <a:off x="9339913" y="4049518"/>
            <a:ext cx="1693969" cy="842009"/>
          </a:xfrm>
          <a:prstGeom prst="wedgeEllipseCallout">
            <a:avLst>
              <a:gd name="adj1" fmla="val 14926"/>
              <a:gd name="adj2" fmla="val -2491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点我系统不会产生订单号哟</a:t>
            </a:r>
            <a:r>
              <a:rPr lang="en-US" altLang="zh-CN" sz="1400" dirty="0">
                <a:solidFill>
                  <a:srgbClr val="FF0000"/>
                </a:solidFill>
              </a:rPr>
              <a:t>,</a:t>
            </a:r>
            <a:r>
              <a:rPr lang="zh-CN" altLang="en-US" sz="1400" dirty="0">
                <a:solidFill>
                  <a:srgbClr val="FF0000"/>
                </a:solidFill>
              </a:rPr>
              <a:t>亲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A020B96-9A91-49DC-AE2D-7F12CCFB40D8}"/>
              </a:ext>
            </a:extLst>
          </p:cNvPr>
          <p:cNvSpPr/>
          <p:nvPr/>
        </p:nvSpPr>
        <p:spPr>
          <a:xfrm>
            <a:off x="2873942" y="2218657"/>
            <a:ext cx="7956245" cy="12543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76911BF6-FEEF-43E5-8C64-F04FDC31A838}"/>
              </a:ext>
            </a:extLst>
          </p:cNvPr>
          <p:cNvSpPr/>
          <p:nvPr/>
        </p:nvSpPr>
        <p:spPr>
          <a:xfrm>
            <a:off x="672516" y="2732459"/>
            <a:ext cx="1392572" cy="842009"/>
          </a:xfrm>
          <a:prstGeom prst="wedgeEllipseCallout">
            <a:avLst>
              <a:gd name="adj1" fmla="val 102576"/>
              <a:gd name="adj2" fmla="val -1479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新建订单面板</a:t>
            </a:r>
          </a:p>
        </p:txBody>
      </p:sp>
    </p:spTree>
    <p:extLst>
      <p:ext uri="{BB962C8B-B14F-4D97-AF65-F5344CB8AC3E}">
        <p14:creationId xmlns:p14="http://schemas.microsoft.com/office/powerpoint/2010/main" val="3798220420"/>
      </p:ext>
    </p:extLst>
  </p:cSld>
  <p:clrMapOvr>
    <a:masterClrMapping/>
  </p:clrMapOvr>
  <p:transition spd="slow">
    <p:circl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F31460-5425-41D9-B320-A93F604A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2" y="727972"/>
            <a:ext cx="10857668" cy="395308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内容说明：该页面提供了对工号信息的增删改查操作；</a:t>
            </a:r>
            <a:endParaRPr lang="en-US" altLang="zh-CN" sz="1400" dirty="0"/>
          </a:p>
          <a:p>
            <a:r>
              <a:rPr lang="en-US" altLang="zh-CN" sz="1400" dirty="0"/>
              <a:t>                      </a:t>
            </a:r>
            <a:r>
              <a:rPr lang="zh-CN" altLang="en-US" sz="1400" dirty="0"/>
              <a:t>每个用户可以分配多个角色；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2AD6F89-C72B-489F-ACD5-3BFAA68E5838}"/>
              </a:ext>
            </a:extLst>
          </p:cNvPr>
          <p:cNvSpPr/>
          <p:nvPr/>
        </p:nvSpPr>
        <p:spPr>
          <a:xfrm>
            <a:off x="6601944" y="1018097"/>
            <a:ext cx="634164" cy="349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1901A91F-EBAF-47F5-A50A-A021EB4195BC}"/>
              </a:ext>
            </a:extLst>
          </p:cNvPr>
          <p:cNvSpPr/>
          <p:nvPr/>
        </p:nvSpPr>
        <p:spPr>
          <a:xfrm>
            <a:off x="6282162" y="150981"/>
            <a:ext cx="1273727" cy="494950"/>
          </a:xfrm>
          <a:prstGeom prst="wedgeEllipseCallout">
            <a:avLst>
              <a:gd name="adj1" fmla="val 6567"/>
              <a:gd name="adj2" fmla="val 12185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弹出修改用户窗口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DC2C98E-BA0D-4FAE-9F3F-CC8EAEE8C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330" y="2276238"/>
            <a:ext cx="6442074" cy="2149113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6A3B070-99E1-4A68-BF87-E80B8608E9AD}"/>
              </a:ext>
            </a:extLst>
          </p:cNvPr>
          <p:cNvSpPr/>
          <p:nvPr/>
        </p:nvSpPr>
        <p:spPr>
          <a:xfrm>
            <a:off x="4320920" y="2276238"/>
            <a:ext cx="6522483" cy="18471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对话气泡: 椭圆形 39">
            <a:extLst>
              <a:ext uri="{FF2B5EF4-FFF2-40B4-BE49-F238E27FC236}">
                <a16:creationId xmlns:a16="http://schemas.microsoft.com/office/drawing/2014/main" id="{5E40BC28-A62D-465D-9536-99289B8475D0}"/>
              </a:ext>
            </a:extLst>
          </p:cNvPr>
          <p:cNvSpPr/>
          <p:nvPr/>
        </p:nvSpPr>
        <p:spPr>
          <a:xfrm>
            <a:off x="4599047" y="4464924"/>
            <a:ext cx="1992677" cy="494950"/>
          </a:xfrm>
          <a:prstGeom prst="wedgeEllipseCallout">
            <a:avLst>
              <a:gd name="adj1" fmla="val -20447"/>
              <a:gd name="adj2" fmla="val -3641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对用户信息进行修改（工号不能修改）</a:t>
            </a:r>
          </a:p>
        </p:txBody>
      </p:sp>
      <p:sp>
        <p:nvSpPr>
          <p:cNvPr id="41" name="对话气泡: 椭圆形 40">
            <a:extLst>
              <a:ext uri="{FF2B5EF4-FFF2-40B4-BE49-F238E27FC236}">
                <a16:creationId xmlns:a16="http://schemas.microsoft.com/office/drawing/2014/main" id="{F197BB75-CA1F-4C77-90B5-DED7ED4B2095}"/>
              </a:ext>
            </a:extLst>
          </p:cNvPr>
          <p:cNvSpPr/>
          <p:nvPr/>
        </p:nvSpPr>
        <p:spPr>
          <a:xfrm>
            <a:off x="3684056" y="1522312"/>
            <a:ext cx="1273727" cy="494950"/>
          </a:xfrm>
          <a:prstGeom prst="wedgeEllipseCallout">
            <a:avLst>
              <a:gd name="adj1" fmla="val 6567"/>
              <a:gd name="adj2" fmla="val 12185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修改用户窗口</a:t>
            </a:r>
          </a:p>
        </p:txBody>
      </p:sp>
    </p:spTree>
    <p:extLst>
      <p:ext uri="{BB962C8B-B14F-4D97-AF65-F5344CB8AC3E}">
        <p14:creationId xmlns:p14="http://schemas.microsoft.com/office/powerpoint/2010/main" val="2609531080"/>
      </p:ext>
    </p:extLst>
  </p:cSld>
  <p:clrMapOvr>
    <a:masterClrMapping/>
  </p:clrMapOvr>
  <p:transition spd="slow">
    <p:circl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F31460-5425-41D9-B320-A93F604A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2" y="727972"/>
            <a:ext cx="10857668" cy="395308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内容说明：该页面提供了对工号信息的增删改查操作；</a:t>
            </a:r>
            <a:endParaRPr lang="en-US" altLang="zh-CN" sz="1400" dirty="0"/>
          </a:p>
          <a:p>
            <a:r>
              <a:rPr lang="en-US" altLang="zh-CN" sz="1400" dirty="0"/>
              <a:t>                      </a:t>
            </a:r>
            <a:r>
              <a:rPr lang="zh-CN" altLang="en-US" sz="1400" dirty="0"/>
              <a:t>每个用户可以分配多个角色；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82DD3B1-D0B0-464C-8321-B44415AA69BD}"/>
              </a:ext>
            </a:extLst>
          </p:cNvPr>
          <p:cNvSpPr/>
          <p:nvPr/>
        </p:nvSpPr>
        <p:spPr>
          <a:xfrm>
            <a:off x="7265154" y="1018097"/>
            <a:ext cx="687801" cy="349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1AB02AF3-04A9-41F7-A6F7-1B0461038F08}"/>
              </a:ext>
            </a:extLst>
          </p:cNvPr>
          <p:cNvSpPr/>
          <p:nvPr/>
        </p:nvSpPr>
        <p:spPr>
          <a:xfrm>
            <a:off x="7609054" y="203557"/>
            <a:ext cx="2060670" cy="614733"/>
          </a:xfrm>
          <a:prstGeom prst="wedgeEllipseCallout">
            <a:avLst>
              <a:gd name="adj1" fmla="val -50985"/>
              <a:gd name="adj2" fmla="val 7893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选中列表中一个用户，点击删除，可删除该用户</a:t>
            </a:r>
          </a:p>
        </p:txBody>
      </p:sp>
    </p:spTree>
    <p:extLst>
      <p:ext uri="{BB962C8B-B14F-4D97-AF65-F5344CB8AC3E}">
        <p14:creationId xmlns:p14="http://schemas.microsoft.com/office/powerpoint/2010/main" val="2973923992"/>
      </p:ext>
    </p:extLst>
  </p:cSld>
  <p:clrMapOvr>
    <a:masterClrMapping/>
  </p:clrMapOvr>
  <p:transition spd="slow">
    <p:circl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BF31460-5425-41D9-B320-A93F604A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2" y="727972"/>
            <a:ext cx="10857668" cy="3953086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内容说明：该页面提供了对工号信息的增删改查操作；</a:t>
            </a:r>
            <a:endParaRPr lang="en-US" altLang="zh-CN" sz="1400" dirty="0"/>
          </a:p>
          <a:p>
            <a:r>
              <a:rPr lang="en-US" altLang="zh-CN" sz="1400" dirty="0"/>
              <a:t>                      </a:t>
            </a:r>
            <a:r>
              <a:rPr lang="zh-CN" altLang="en-US" sz="1400" dirty="0"/>
              <a:t>每个用户可以分配多个角色；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8E751A4-641A-493B-BD3B-8AE22AA0CFEC}"/>
              </a:ext>
            </a:extLst>
          </p:cNvPr>
          <p:cNvSpPr/>
          <p:nvPr/>
        </p:nvSpPr>
        <p:spPr>
          <a:xfrm>
            <a:off x="8704373" y="1012388"/>
            <a:ext cx="903818" cy="3578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E499E948-A188-4C49-87CB-56345CADA110}"/>
              </a:ext>
            </a:extLst>
          </p:cNvPr>
          <p:cNvSpPr/>
          <p:nvPr/>
        </p:nvSpPr>
        <p:spPr>
          <a:xfrm>
            <a:off x="9669724" y="170941"/>
            <a:ext cx="2167142" cy="838649"/>
          </a:xfrm>
          <a:prstGeom prst="wedgeEllipseCallout">
            <a:avLst>
              <a:gd name="adj1" fmla="val -72086"/>
              <a:gd name="adj2" fmla="val 5051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选中一个用户，点击分配角色，弹出角色窗口，进行角色分配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6971F56-EF5F-4F6B-91DE-1731FF184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13" y="2536166"/>
            <a:ext cx="7138533" cy="3388452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0146D4FD-D354-4CE2-90C3-36B73AB8C517}"/>
              </a:ext>
            </a:extLst>
          </p:cNvPr>
          <p:cNvSpPr/>
          <p:nvPr/>
        </p:nvSpPr>
        <p:spPr>
          <a:xfrm>
            <a:off x="2855344" y="2549775"/>
            <a:ext cx="7135944" cy="337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对话气泡: 椭圆形 43">
            <a:extLst>
              <a:ext uri="{FF2B5EF4-FFF2-40B4-BE49-F238E27FC236}">
                <a16:creationId xmlns:a16="http://schemas.microsoft.com/office/drawing/2014/main" id="{106CD065-D8B5-438B-88B6-250BA587D97E}"/>
              </a:ext>
            </a:extLst>
          </p:cNvPr>
          <p:cNvSpPr/>
          <p:nvPr/>
        </p:nvSpPr>
        <p:spPr>
          <a:xfrm>
            <a:off x="9940649" y="1704321"/>
            <a:ext cx="2167142" cy="838649"/>
          </a:xfrm>
          <a:prstGeom prst="wedgeEllipseCallout">
            <a:avLst>
              <a:gd name="adj1" fmla="val -72086"/>
              <a:gd name="adj2" fmla="val 5051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分配角色窗口，可对用户进行角色分配，不同角色的权限不同</a:t>
            </a:r>
          </a:p>
        </p:txBody>
      </p:sp>
    </p:spTree>
    <p:extLst>
      <p:ext uri="{BB962C8B-B14F-4D97-AF65-F5344CB8AC3E}">
        <p14:creationId xmlns:p14="http://schemas.microsoft.com/office/powerpoint/2010/main" val="2611035604"/>
      </p:ext>
    </p:extLst>
  </p:cSld>
  <p:clrMapOvr>
    <a:masterClrMapping/>
  </p:clrMapOvr>
  <p:transition spd="slow">
    <p:circl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986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内容说明：该页面提供了对角色信息的增删改查操作；</a:t>
            </a:r>
            <a:endParaRPr lang="en-US" altLang="zh-CN" sz="1400" dirty="0"/>
          </a:p>
          <a:p>
            <a:r>
              <a:rPr lang="en-US" altLang="zh-CN" sz="1400" dirty="0"/>
              <a:t>                      </a:t>
            </a:r>
            <a:r>
              <a:rPr lang="zh-CN" altLang="en-US" sz="1400" dirty="0"/>
              <a:t>每个角色可以赋予多个页面的权限；删除某个角色时，该角色下必须没有用户并且没有任何权限，否则无法删除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60FF01-89F4-424D-BD19-BA4DE46D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640" y="1168981"/>
            <a:ext cx="7618469" cy="3479812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2AD6F89-C72B-489F-ACD5-3BFAA68E5838}"/>
              </a:ext>
            </a:extLst>
          </p:cNvPr>
          <p:cNvSpPr/>
          <p:nvPr/>
        </p:nvSpPr>
        <p:spPr>
          <a:xfrm>
            <a:off x="3942827" y="1417740"/>
            <a:ext cx="721452" cy="2837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A4435EC1-2527-4F09-929E-4B9833D11A6F}"/>
              </a:ext>
            </a:extLst>
          </p:cNvPr>
          <p:cNvSpPr/>
          <p:nvPr/>
        </p:nvSpPr>
        <p:spPr>
          <a:xfrm>
            <a:off x="3513370" y="590265"/>
            <a:ext cx="1141250" cy="494950"/>
          </a:xfrm>
          <a:prstGeom prst="wedgeEllipseCallout">
            <a:avLst>
              <a:gd name="adj1" fmla="val 25008"/>
              <a:gd name="adj2" fmla="val 11168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弹出新建角色窗口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333FB0D-0A56-4D0F-B170-5B35BAAF97DA}"/>
              </a:ext>
            </a:extLst>
          </p:cNvPr>
          <p:cNvSpPr/>
          <p:nvPr/>
        </p:nvSpPr>
        <p:spPr>
          <a:xfrm>
            <a:off x="3920810" y="1714656"/>
            <a:ext cx="6749986" cy="26056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对话气泡: 椭圆形 31">
            <a:extLst>
              <a:ext uri="{FF2B5EF4-FFF2-40B4-BE49-F238E27FC236}">
                <a16:creationId xmlns:a16="http://schemas.microsoft.com/office/drawing/2014/main" id="{A5EEBDD9-7291-4936-978E-C1A883605EDD}"/>
              </a:ext>
            </a:extLst>
          </p:cNvPr>
          <p:cNvSpPr/>
          <p:nvPr/>
        </p:nvSpPr>
        <p:spPr>
          <a:xfrm>
            <a:off x="11046453" y="1767453"/>
            <a:ext cx="1141250" cy="494950"/>
          </a:xfrm>
          <a:prstGeom prst="wedgeEllipseCallout">
            <a:avLst>
              <a:gd name="adj1" fmla="val -81577"/>
              <a:gd name="adj2" fmla="val 17100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加载出所有角色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B0D5B0-B51F-427F-820B-2267E104F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2338450"/>
            <a:ext cx="4886864" cy="3142226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8EAA17C-3971-4EDE-B012-3B84FE420C4B}"/>
              </a:ext>
            </a:extLst>
          </p:cNvPr>
          <p:cNvSpPr/>
          <p:nvPr/>
        </p:nvSpPr>
        <p:spPr>
          <a:xfrm>
            <a:off x="332118" y="2247126"/>
            <a:ext cx="4933033" cy="3373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对话气泡: 椭圆形 41">
            <a:extLst>
              <a:ext uri="{FF2B5EF4-FFF2-40B4-BE49-F238E27FC236}">
                <a16:creationId xmlns:a16="http://schemas.microsoft.com/office/drawing/2014/main" id="{0E9DD1C4-A3B7-4FCA-A72F-FC6573264831}"/>
              </a:ext>
            </a:extLst>
          </p:cNvPr>
          <p:cNvSpPr/>
          <p:nvPr/>
        </p:nvSpPr>
        <p:spPr>
          <a:xfrm>
            <a:off x="795695" y="1139284"/>
            <a:ext cx="2615368" cy="747707"/>
          </a:xfrm>
          <a:prstGeom prst="wedgeEllipseCallout">
            <a:avLst>
              <a:gd name="adj1" fmla="val -2677"/>
              <a:gd name="adj2" fmla="val 9862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新建角色面板，角色名称不能重复</a:t>
            </a:r>
          </a:p>
        </p:txBody>
      </p:sp>
    </p:spTree>
    <p:extLst>
      <p:ext uri="{BB962C8B-B14F-4D97-AF65-F5344CB8AC3E}">
        <p14:creationId xmlns:p14="http://schemas.microsoft.com/office/powerpoint/2010/main" val="2324013232"/>
      </p:ext>
    </p:extLst>
  </p:cSld>
  <p:clrMapOvr>
    <a:masterClrMapping/>
  </p:clrMapOvr>
  <p:transition spd="slow">
    <p:circl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986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内容说明：该页面提供了对角色信息的增删改查操作；</a:t>
            </a:r>
            <a:endParaRPr lang="en-US" altLang="zh-CN" sz="1400" dirty="0"/>
          </a:p>
          <a:p>
            <a:r>
              <a:rPr lang="en-US" altLang="zh-CN" sz="1400" dirty="0"/>
              <a:t>                      </a:t>
            </a:r>
            <a:r>
              <a:rPr lang="zh-CN" altLang="en-US" sz="1400" dirty="0"/>
              <a:t>每个角色可以赋予多个页面的权限；删除某个角色时，该角色下必须没有用户并且没有任何权限，否则无法删除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60FF01-89F4-424D-BD19-BA4DE46D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640" y="1168981"/>
            <a:ext cx="7618469" cy="3479812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82DD3B1-D0B0-464C-8321-B44415AA69BD}"/>
              </a:ext>
            </a:extLst>
          </p:cNvPr>
          <p:cNvSpPr/>
          <p:nvPr/>
        </p:nvSpPr>
        <p:spPr>
          <a:xfrm>
            <a:off x="4696088" y="1417740"/>
            <a:ext cx="597366" cy="2969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1901A91F-EBAF-47F5-A50A-A021EB4195BC}"/>
              </a:ext>
            </a:extLst>
          </p:cNvPr>
          <p:cNvSpPr/>
          <p:nvPr/>
        </p:nvSpPr>
        <p:spPr>
          <a:xfrm>
            <a:off x="4761806" y="260059"/>
            <a:ext cx="1498348" cy="828192"/>
          </a:xfrm>
          <a:prstGeom prst="wedgeEllipseCallout">
            <a:avLst>
              <a:gd name="adj1" fmla="val -37834"/>
              <a:gd name="adj2" fmla="val 8605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选中一个角色，点击修改，弹出修改角色面板</a:t>
            </a:r>
          </a:p>
        </p:txBody>
      </p:sp>
      <p:sp>
        <p:nvSpPr>
          <p:cNvPr id="32" name="对话气泡: 椭圆形 31">
            <a:extLst>
              <a:ext uri="{FF2B5EF4-FFF2-40B4-BE49-F238E27FC236}">
                <a16:creationId xmlns:a16="http://schemas.microsoft.com/office/drawing/2014/main" id="{A5EEBDD9-7291-4936-978E-C1A883605EDD}"/>
              </a:ext>
            </a:extLst>
          </p:cNvPr>
          <p:cNvSpPr/>
          <p:nvPr/>
        </p:nvSpPr>
        <p:spPr>
          <a:xfrm>
            <a:off x="1703007" y="1550378"/>
            <a:ext cx="1141250" cy="494950"/>
          </a:xfrm>
          <a:prstGeom prst="wedgeEllipseCallout">
            <a:avLst>
              <a:gd name="adj1" fmla="val -2966"/>
              <a:gd name="adj2" fmla="val 11697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修改角色面板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65C7F9-CC3F-467A-A782-DF2B2C919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74" y="2453212"/>
            <a:ext cx="5115856" cy="2606665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8EAA17C-3971-4EDE-B012-3B84FE420C4B}"/>
              </a:ext>
            </a:extLst>
          </p:cNvPr>
          <p:cNvSpPr/>
          <p:nvPr/>
        </p:nvSpPr>
        <p:spPr>
          <a:xfrm>
            <a:off x="166550" y="2496879"/>
            <a:ext cx="5199079" cy="23161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464357"/>
      </p:ext>
    </p:extLst>
  </p:cSld>
  <p:clrMapOvr>
    <a:masterClrMapping/>
  </p:clrMapOvr>
  <p:transition spd="slow">
    <p:circl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986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内容说明：该页面提供了对角色信息的增删改查操作；</a:t>
            </a:r>
            <a:endParaRPr lang="en-US" altLang="zh-CN" sz="1400" dirty="0"/>
          </a:p>
          <a:p>
            <a:r>
              <a:rPr lang="en-US" altLang="zh-CN" sz="1400" dirty="0"/>
              <a:t>                      </a:t>
            </a:r>
            <a:r>
              <a:rPr lang="zh-CN" altLang="en-US" sz="1400" dirty="0"/>
              <a:t>每个角色可以赋予多个页面的权限；删除某个角色时，该角色下必须没有用户并且没有任何权限，否则无法删除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60FF01-89F4-424D-BD19-BA4DE46D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640" y="1168981"/>
            <a:ext cx="7618469" cy="3479812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DC9774-3341-4D6F-A70E-241A731172A9}"/>
              </a:ext>
            </a:extLst>
          </p:cNvPr>
          <p:cNvSpPr/>
          <p:nvPr/>
        </p:nvSpPr>
        <p:spPr>
          <a:xfrm>
            <a:off x="5325263" y="1417741"/>
            <a:ext cx="572197" cy="2969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1AB02AF3-04A9-41F7-A6F7-1B0461038F08}"/>
              </a:ext>
            </a:extLst>
          </p:cNvPr>
          <p:cNvSpPr/>
          <p:nvPr/>
        </p:nvSpPr>
        <p:spPr>
          <a:xfrm>
            <a:off x="6522411" y="554248"/>
            <a:ext cx="2060670" cy="614733"/>
          </a:xfrm>
          <a:prstGeom prst="wedgeEllipseCallout">
            <a:avLst>
              <a:gd name="adj1" fmla="val -86403"/>
              <a:gd name="adj2" fmla="val 8712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选中列表中一个角色，点击删除，可删除该角色</a:t>
            </a:r>
          </a:p>
        </p:txBody>
      </p:sp>
    </p:spTree>
    <p:extLst>
      <p:ext uri="{BB962C8B-B14F-4D97-AF65-F5344CB8AC3E}">
        <p14:creationId xmlns:p14="http://schemas.microsoft.com/office/powerpoint/2010/main" val="1362419135"/>
      </p:ext>
    </p:extLst>
  </p:cSld>
  <p:clrMapOvr>
    <a:masterClrMapping/>
  </p:clrMapOvr>
  <p:transition spd="slow">
    <p:circl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986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内容说明：该页面提供了对角色信息的增删改查操作；</a:t>
            </a:r>
            <a:endParaRPr lang="en-US" altLang="zh-CN" sz="1400" dirty="0"/>
          </a:p>
          <a:p>
            <a:r>
              <a:rPr lang="en-US" altLang="zh-CN" sz="1400" dirty="0"/>
              <a:t>                      </a:t>
            </a:r>
            <a:r>
              <a:rPr lang="zh-CN" altLang="en-US" sz="1400" dirty="0"/>
              <a:t>每个角色可以赋予多个页面的权限；删除某个角色时，该角色下必须没有用户并且没有任何权限，否则无法删除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60FF01-89F4-424D-BD19-BA4DE46D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640" y="1168981"/>
            <a:ext cx="7618469" cy="347981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8E751A4-641A-493B-BD3B-8AE22AA0CFEC}"/>
              </a:ext>
            </a:extLst>
          </p:cNvPr>
          <p:cNvSpPr/>
          <p:nvPr/>
        </p:nvSpPr>
        <p:spPr>
          <a:xfrm>
            <a:off x="6522411" y="1417740"/>
            <a:ext cx="625009" cy="2837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E499E948-A188-4C49-87CB-56345CADA110}"/>
              </a:ext>
            </a:extLst>
          </p:cNvPr>
          <p:cNvSpPr/>
          <p:nvPr/>
        </p:nvSpPr>
        <p:spPr>
          <a:xfrm>
            <a:off x="9063710" y="442290"/>
            <a:ext cx="2167142" cy="838649"/>
          </a:xfrm>
          <a:prstGeom prst="wedgeEllipseCallout">
            <a:avLst>
              <a:gd name="adj1" fmla="val -134409"/>
              <a:gd name="adj2" fmla="val 7352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选中一个角色，点击权限，弹出分配权限窗口，给该角色赋予权限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AD189F-FEA9-4CF3-B8F8-2CC7BF5D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2209559"/>
            <a:ext cx="8356479" cy="3751294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8EAA17C-3971-4EDE-B012-3B84FE420C4B}"/>
              </a:ext>
            </a:extLst>
          </p:cNvPr>
          <p:cNvSpPr/>
          <p:nvPr/>
        </p:nvSpPr>
        <p:spPr>
          <a:xfrm>
            <a:off x="887974" y="2209559"/>
            <a:ext cx="3235451" cy="36391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对话气泡: 椭圆形 41">
            <a:extLst>
              <a:ext uri="{FF2B5EF4-FFF2-40B4-BE49-F238E27FC236}">
                <a16:creationId xmlns:a16="http://schemas.microsoft.com/office/drawing/2014/main" id="{0E9DD1C4-A3B7-4FCA-A72F-FC6573264831}"/>
              </a:ext>
            </a:extLst>
          </p:cNvPr>
          <p:cNvSpPr/>
          <p:nvPr/>
        </p:nvSpPr>
        <p:spPr>
          <a:xfrm>
            <a:off x="4869708" y="3781287"/>
            <a:ext cx="2615368" cy="747707"/>
          </a:xfrm>
          <a:prstGeom prst="wedgeEllipseCallout">
            <a:avLst>
              <a:gd name="adj1" fmla="val -79199"/>
              <a:gd name="adj2" fmla="val 11247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分配权限窗口，加载出所有页面权限的菜单树，可以对不同角色进行不同的角色赋予</a:t>
            </a:r>
          </a:p>
        </p:txBody>
      </p:sp>
    </p:spTree>
    <p:extLst>
      <p:ext uri="{BB962C8B-B14F-4D97-AF65-F5344CB8AC3E}">
        <p14:creationId xmlns:p14="http://schemas.microsoft.com/office/powerpoint/2010/main" val="3294728488"/>
      </p:ext>
    </p:extLst>
  </p:cSld>
  <p:clrMapOvr>
    <a:masterClrMapping/>
  </p:clrMapOvr>
  <p:transition spd="slow">
    <p:circl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166551" y="95250"/>
            <a:ext cx="3259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FB4DF-32CB-4357-83C2-59C03C6C3E44}"/>
              </a:ext>
            </a:extLst>
          </p:cNvPr>
          <p:cNvSpPr txBox="1"/>
          <p:nvPr/>
        </p:nvSpPr>
        <p:spPr>
          <a:xfrm>
            <a:off x="37044" y="6116771"/>
            <a:ext cx="5016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内容说明：该页面提供了对菜单的增删改查操作；</a:t>
            </a:r>
            <a:endParaRPr lang="en-US" altLang="zh-CN" sz="1400" dirty="0"/>
          </a:p>
          <a:p>
            <a:r>
              <a:rPr lang="en-US" altLang="zh-CN" sz="1400" dirty="0"/>
              <a:t>                      </a:t>
            </a:r>
            <a:r>
              <a:rPr lang="zh-CN" altLang="en-US" sz="1400" dirty="0"/>
              <a:t>新增菜单后需要给有权限的角色赋予该页面的权限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E54EFB-E92C-40C1-A941-1EF7BD539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6" y="703833"/>
            <a:ext cx="9564948" cy="5326329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DC9774-3341-4D6F-A70E-241A731172A9}"/>
              </a:ext>
            </a:extLst>
          </p:cNvPr>
          <p:cNvSpPr/>
          <p:nvPr/>
        </p:nvSpPr>
        <p:spPr>
          <a:xfrm>
            <a:off x="5048427" y="1383140"/>
            <a:ext cx="4405966" cy="18625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8E751A4-641A-493B-BD3B-8AE22AA0CFEC}"/>
              </a:ext>
            </a:extLst>
          </p:cNvPr>
          <p:cNvSpPr/>
          <p:nvPr/>
        </p:nvSpPr>
        <p:spPr>
          <a:xfrm>
            <a:off x="4924394" y="3433342"/>
            <a:ext cx="4661339" cy="4916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82DD3B1-D0B0-464C-8321-B44415AA69BD}"/>
              </a:ext>
            </a:extLst>
          </p:cNvPr>
          <p:cNvSpPr/>
          <p:nvPr/>
        </p:nvSpPr>
        <p:spPr>
          <a:xfrm>
            <a:off x="3890517" y="2420855"/>
            <a:ext cx="597366" cy="2969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对话气泡: 椭圆形 17">
            <a:extLst>
              <a:ext uri="{FF2B5EF4-FFF2-40B4-BE49-F238E27FC236}">
                <a16:creationId xmlns:a16="http://schemas.microsoft.com/office/drawing/2014/main" id="{A4435EC1-2527-4F09-929E-4B9833D11A6F}"/>
              </a:ext>
            </a:extLst>
          </p:cNvPr>
          <p:cNvSpPr/>
          <p:nvPr/>
        </p:nvSpPr>
        <p:spPr>
          <a:xfrm>
            <a:off x="1694576" y="5318446"/>
            <a:ext cx="2132326" cy="781591"/>
          </a:xfrm>
          <a:prstGeom prst="wedgeEllipseCallout">
            <a:avLst>
              <a:gd name="adj1" fmla="val -37483"/>
              <a:gd name="adj2" fmla="val -7178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加载出所有菜单的菜单树，选择一条后可以在右方维护栏进行修改及删除</a:t>
            </a:r>
          </a:p>
        </p:txBody>
      </p:sp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1901A91F-EBAF-47F5-A50A-A021EB4195BC}"/>
              </a:ext>
            </a:extLst>
          </p:cNvPr>
          <p:cNvSpPr/>
          <p:nvPr/>
        </p:nvSpPr>
        <p:spPr>
          <a:xfrm>
            <a:off x="2491733" y="1628836"/>
            <a:ext cx="1200050" cy="828192"/>
          </a:xfrm>
          <a:prstGeom prst="wedgeEllipseCallout">
            <a:avLst>
              <a:gd name="adj1" fmla="val 62575"/>
              <a:gd name="adj2" fmla="val 633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标识为每个页面的唯一标识，不可重复</a:t>
            </a:r>
          </a:p>
        </p:txBody>
      </p:sp>
      <p:sp>
        <p:nvSpPr>
          <p:cNvPr id="19" name="对话气泡: 椭圆形 18">
            <a:extLst>
              <a:ext uri="{FF2B5EF4-FFF2-40B4-BE49-F238E27FC236}">
                <a16:creationId xmlns:a16="http://schemas.microsoft.com/office/drawing/2014/main" id="{1AB02AF3-04A9-41F7-A6F7-1B0461038F08}"/>
              </a:ext>
            </a:extLst>
          </p:cNvPr>
          <p:cNvSpPr/>
          <p:nvPr/>
        </p:nvSpPr>
        <p:spPr>
          <a:xfrm>
            <a:off x="10259270" y="3339667"/>
            <a:ext cx="1144693" cy="614733"/>
          </a:xfrm>
          <a:prstGeom prst="wedgeEllipseCallout">
            <a:avLst>
              <a:gd name="adj1" fmla="val -105067"/>
              <a:gd name="adj2" fmla="val 1344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菜单显示的名称</a:t>
            </a:r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E499E948-A188-4C49-87CB-56345CADA110}"/>
              </a:ext>
            </a:extLst>
          </p:cNvPr>
          <p:cNvSpPr/>
          <p:nvPr/>
        </p:nvSpPr>
        <p:spPr>
          <a:xfrm>
            <a:off x="9063710" y="442291"/>
            <a:ext cx="1498892" cy="625934"/>
          </a:xfrm>
          <a:prstGeom prst="wedgeEllipseCallout">
            <a:avLst>
              <a:gd name="adj1" fmla="val -132128"/>
              <a:gd name="adj2" fmla="val 9673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一级菜单选择</a:t>
            </a:r>
            <a:r>
              <a:rPr lang="en-US" altLang="zh-CN" sz="1200" dirty="0">
                <a:solidFill>
                  <a:srgbClr val="FF0000"/>
                </a:solidFill>
              </a:rPr>
              <a:t>Root Node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333FB0D-0A56-4D0F-B170-5B35BAAF97DA}"/>
              </a:ext>
            </a:extLst>
          </p:cNvPr>
          <p:cNvSpPr/>
          <p:nvPr/>
        </p:nvSpPr>
        <p:spPr>
          <a:xfrm>
            <a:off x="612739" y="633957"/>
            <a:ext cx="2072913" cy="44917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8EAA17C-3971-4EDE-B012-3B84FE420C4B}"/>
              </a:ext>
            </a:extLst>
          </p:cNvPr>
          <p:cNvSpPr/>
          <p:nvPr/>
        </p:nvSpPr>
        <p:spPr>
          <a:xfrm>
            <a:off x="4761806" y="4437291"/>
            <a:ext cx="4823927" cy="6883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对话气泡: 椭圆形 41">
            <a:extLst>
              <a:ext uri="{FF2B5EF4-FFF2-40B4-BE49-F238E27FC236}">
                <a16:creationId xmlns:a16="http://schemas.microsoft.com/office/drawing/2014/main" id="{0E9DD1C4-A3B7-4FCA-A72F-FC6573264831}"/>
              </a:ext>
            </a:extLst>
          </p:cNvPr>
          <p:cNvSpPr/>
          <p:nvPr/>
        </p:nvSpPr>
        <p:spPr>
          <a:xfrm>
            <a:off x="10229317" y="4377967"/>
            <a:ext cx="1222047" cy="510228"/>
          </a:xfrm>
          <a:prstGeom prst="wedgeEllipseCallout">
            <a:avLst>
              <a:gd name="adj1" fmla="val -101404"/>
              <a:gd name="adj2" fmla="val 732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页面文件的路径</a:t>
            </a:r>
          </a:p>
        </p:txBody>
      </p:sp>
    </p:spTree>
    <p:extLst>
      <p:ext uri="{BB962C8B-B14F-4D97-AF65-F5344CB8AC3E}">
        <p14:creationId xmlns:p14="http://schemas.microsoft.com/office/powerpoint/2010/main" val="2926185950"/>
      </p:ext>
    </p:extLst>
  </p:cSld>
  <p:clrMapOvr>
    <a:masterClrMapping/>
  </p:clrMapOvr>
  <p:transition spd="slow">
    <p:circl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0" y="4468633"/>
            <a:ext cx="12192000" cy="2389366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268808" y="4531499"/>
            <a:ext cx="3865161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Impact" panose="020B080603090205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406" y="5928299"/>
            <a:ext cx="1139642" cy="52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AUTOCOLOR" val="TRUE"/>
  <p:tag name="MH_TYPE" val="CONTENTS"/>
  <p:tag name="ID" val="5471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OTHERS"/>
  <p:tag name="ID" val="5471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OTHERS"/>
  <p:tag name="ID" val="5471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AUTOCOLOR" val="TRUE"/>
  <p:tag name="ID" val="547131"/>
  <p:tag name="MH_TYPE" val="CONTENTS_SECTION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AUTOCOLOR" val="TRUE"/>
  <p:tag name="ID" val="547131"/>
  <p:tag name="MH_TYPE" val="CONTENTS_SECTION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AUTOCOLOR" val="TRUE"/>
  <p:tag name="ID" val="547131"/>
  <p:tag name="MH_TYPE" val="CONTENTS_SECTION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ENTRY"/>
  <p:tag name="ID" val="547131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20172045"/>
  <p:tag name="MH_LIBRARY" val="CONTENTS"/>
  <p:tag name="MH_TYPE" val="NUMBER"/>
  <p:tag name="ID" val="547131"/>
  <p:tag name="MH_ORDER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4804</Words>
  <Application>Microsoft Office PowerPoint</Application>
  <PresentationFormat>宽屏</PresentationFormat>
  <Paragraphs>638</Paragraphs>
  <Slides>98</Slides>
  <Notes>88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0" baseType="lpstr">
      <vt:lpstr>华文琥珀</vt:lpstr>
      <vt:lpstr>华文中宋</vt:lpstr>
      <vt:lpstr>宋体</vt:lpstr>
      <vt:lpstr>微软雅黑</vt:lpstr>
      <vt:lpstr>幼圆</vt:lpstr>
      <vt:lpstr>Arial</vt:lpstr>
      <vt:lpstr>Broadway</vt:lpstr>
      <vt:lpstr>Calibri</vt:lpstr>
      <vt:lpstr>Calibri Light</vt:lpstr>
      <vt:lpstr>Impact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shenwei</dc:creator>
  <cp:lastModifiedBy>dell</cp:lastModifiedBy>
  <cp:revision>1226</cp:revision>
  <dcterms:created xsi:type="dcterms:W3CDTF">2016-04-25T16:04:00Z</dcterms:created>
  <dcterms:modified xsi:type="dcterms:W3CDTF">2017-06-19T02:57:37Z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